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sldIdLst>
    <p:sldId id="342" r:id="rId5"/>
    <p:sldId id="351" r:id="rId6"/>
    <p:sldId id="352" r:id="rId7"/>
    <p:sldId id="348" r:id="rId8"/>
    <p:sldId id="349" r:id="rId9"/>
    <p:sldId id="383" r:id="rId10"/>
    <p:sldId id="354" r:id="rId11"/>
    <p:sldId id="353" r:id="rId12"/>
    <p:sldId id="355" r:id="rId13"/>
    <p:sldId id="356" r:id="rId14"/>
    <p:sldId id="372" r:id="rId15"/>
    <p:sldId id="359" r:id="rId16"/>
    <p:sldId id="361" r:id="rId17"/>
    <p:sldId id="365" r:id="rId18"/>
    <p:sldId id="362" r:id="rId19"/>
    <p:sldId id="360" r:id="rId20"/>
    <p:sldId id="363" r:id="rId21"/>
    <p:sldId id="364" r:id="rId22"/>
    <p:sldId id="366" r:id="rId23"/>
    <p:sldId id="367" r:id="rId24"/>
    <p:sldId id="357" r:id="rId25"/>
    <p:sldId id="368" r:id="rId26"/>
    <p:sldId id="369" r:id="rId27"/>
    <p:sldId id="370" r:id="rId28"/>
    <p:sldId id="371" r:id="rId29"/>
    <p:sldId id="384" r:id="rId30"/>
    <p:sldId id="373" r:id="rId31"/>
    <p:sldId id="374" r:id="rId32"/>
    <p:sldId id="376" r:id="rId33"/>
    <p:sldId id="377" r:id="rId34"/>
    <p:sldId id="378" r:id="rId35"/>
    <p:sldId id="379" r:id="rId36"/>
    <p:sldId id="380" r:id="rId37"/>
    <p:sldId id="381" r:id="rId38"/>
    <p:sldId id="382" r:id="rId39"/>
    <p:sldId id="35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46"/>
  </p:normalViewPr>
  <p:slideViewPr>
    <p:cSldViewPr snapToGrid="0" snapToObjects="1" showGuides="1">
      <p:cViewPr varScale="1">
        <p:scale>
          <a:sx n="111" d="100"/>
          <a:sy n="111" d="100"/>
        </p:scale>
        <p:origin x="59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2/1/2024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‹N›</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ayout personalizzato">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it-IT"/>
              <a:t>Fare clic per modificare gli stili del testo dello schema</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‹N›</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it-IT"/>
              <a:t>Fare clic per modificare lo stile del titolo dello schema</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it-IT"/>
              <a:t>Fare clic per modificare gli stili del testo dello schema</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it-IT"/>
              <a:t>Fare clic per modificare gli stili del testo dello schema</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it-IT"/>
              <a:t>Fare clic per modificare gli stili del testo dello schema</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‹N›</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it-IT"/>
              <a:t>Fare clic per modificare lo stile del titolo dello schema</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it-IT"/>
              <a:t>Fare clic per modificare gli stili del testo dello schema</a:t>
            </a:r>
          </a:p>
          <a:p>
            <a:pPr lvl="1"/>
            <a:r>
              <a:rPr lang="it-IT"/>
              <a:t>Secondo livello</a:t>
            </a:r>
          </a:p>
          <a:p>
            <a:pPr lvl="2"/>
            <a:r>
              <a:rPr lang="it-IT"/>
              <a:t>Terzo livello</a:t>
            </a:r>
          </a:p>
          <a:p>
            <a:pPr lvl="3"/>
            <a:r>
              <a:rPr lang="it-IT"/>
              <a:t>Quarto livello</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‹N›</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 e contenuto">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it-IT"/>
              <a:t>Fare clic per modificare lo stile del titolo dello schema</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‹N›</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it-IT"/>
              <a:t>Fare clic per modificare lo stile del titolo dello schema</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‹N›</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it-IT"/>
              <a:t>Fare clic per modificare lo stile del titolo dello schema</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‹N›</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it-IT"/>
              <a:t>Fare clic per modificare lo stile del titolo dello schema</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it-IT"/>
              <a:t>Fare clic sull'icona per inserire un'immagine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‹N›</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it-IT"/>
              <a:t>Fare clic per modificare gli stili del testo dello schema</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‹N›</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it-IT"/>
              <a:t>Fare clic per modificare lo stile del titolo dello schema</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‹N›</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it-IT" dirty="0"/>
              <a:t>P</a:t>
            </a:r>
            <a:r>
              <a:rPr lang="en-US" dirty="0"/>
              <a:t>ROGETTO CLIPS</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p:txBody>
          <a:bodyPr/>
          <a:lstStyle/>
          <a:p>
            <a:r>
              <a:rPr lang="en-US" dirty="0"/>
              <a:t>COLPITO E AFFONDATO...?</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396814" y="5175849"/>
            <a:ext cx="11550771" cy="1423359"/>
          </a:xfrm>
        </p:spPr>
        <p:txBody>
          <a:bodyPr/>
          <a:lstStyle/>
          <a:p>
            <a:pPr algn="l"/>
            <a:r>
              <a:rPr lang="it-IT" dirty="0">
                <a:latin typeface="Calibri" panose="020F0502020204030204" pitchFamily="34" charset="0"/>
                <a:ea typeface="Calibri" panose="020F0502020204030204" pitchFamily="34" charset="0"/>
                <a:cs typeface="Calibri" panose="020F0502020204030204" pitchFamily="34" charset="0"/>
              </a:rPr>
              <a:t> Docente: Roberto </a:t>
            </a:r>
            <a:r>
              <a:rPr lang="it-IT" dirty="0" err="1">
                <a:latin typeface="Calibri" panose="020F0502020204030204" pitchFamily="34" charset="0"/>
                <a:ea typeface="Calibri" panose="020F0502020204030204" pitchFamily="34" charset="0"/>
                <a:cs typeface="Calibri" panose="020F0502020204030204" pitchFamily="34" charset="0"/>
              </a:rPr>
              <a:t>Micalizio</a:t>
            </a:r>
            <a:endParaRPr lang="it-IT" dirty="0">
              <a:latin typeface="Calibri" panose="020F0502020204030204" pitchFamily="34" charset="0"/>
              <a:ea typeface="Calibri" panose="020F0502020204030204" pitchFamily="34" charset="0"/>
              <a:cs typeface="Calibri" panose="020F0502020204030204" pitchFamily="34" charset="0"/>
            </a:endParaRPr>
          </a:p>
          <a:p>
            <a:pPr algn="l"/>
            <a:r>
              <a:rPr lang="it-IT" dirty="0">
                <a:latin typeface="Calibri" panose="020F0502020204030204" pitchFamily="34" charset="0"/>
                <a:ea typeface="Calibri" panose="020F0502020204030204" pitchFamily="34" charset="0"/>
                <a:cs typeface="Calibri" panose="020F0502020204030204" pitchFamily="34" charset="0"/>
              </a:rPr>
              <a:t> Studenti: Michele Metta e Pietro Sangermano</a:t>
            </a:r>
            <a:endParaRPr lang="en-US"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FF8C2904-9DFE-F198-8462-5F99372BADC8}"/>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
        <p:nvSpPr>
          <p:cNvPr id="6" name="Rettangolo 5">
            <a:extLst>
              <a:ext uri="{FF2B5EF4-FFF2-40B4-BE49-F238E27FC236}">
                <a16:creationId xmlns:a16="http://schemas.microsoft.com/office/drawing/2014/main" id="{A3DE543F-6665-1020-732D-B9F975F991C1}"/>
              </a:ext>
            </a:extLst>
          </p:cNvPr>
          <p:cNvSpPr/>
          <p:nvPr/>
        </p:nvSpPr>
        <p:spPr>
          <a:xfrm>
            <a:off x="2038504" y="255588"/>
            <a:ext cx="2069431" cy="1082842"/>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Modulo AGENT</a:t>
            </a:r>
          </a:p>
          <a:p>
            <a:pPr algn="ctr"/>
            <a:r>
              <a:rPr lang="it-IT" dirty="0"/>
              <a:t>Left(</a:t>
            </a:r>
            <a:r>
              <a:rPr lang="it-IT" dirty="0" err="1"/>
              <a:t>x,y</a:t>
            </a:r>
            <a:r>
              <a:rPr lang="it-IT" dirty="0"/>
              <a:t>)</a:t>
            </a:r>
            <a:endParaRPr lang="en-US" dirty="0"/>
          </a:p>
        </p:txBody>
      </p:sp>
      <p:sp>
        <p:nvSpPr>
          <p:cNvPr id="7" name="Rettangolo 6">
            <a:extLst>
              <a:ext uri="{FF2B5EF4-FFF2-40B4-BE49-F238E27FC236}">
                <a16:creationId xmlns:a16="http://schemas.microsoft.com/office/drawing/2014/main" id="{156AB803-513C-5BC7-D4D3-C28E0B7093AD}"/>
              </a:ext>
            </a:extLst>
          </p:cNvPr>
          <p:cNvSpPr/>
          <p:nvPr/>
        </p:nvSpPr>
        <p:spPr>
          <a:xfrm>
            <a:off x="2050055" y="1798054"/>
            <a:ext cx="1925053" cy="733926"/>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GestoreLeft</a:t>
            </a:r>
            <a:endParaRPr lang="en-US" dirty="0"/>
          </a:p>
        </p:txBody>
      </p:sp>
      <p:cxnSp>
        <p:nvCxnSpPr>
          <p:cNvPr id="8" name="Connettore 2 7">
            <a:extLst>
              <a:ext uri="{FF2B5EF4-FFF2-40B4-BE49-F238E27FC236}">
                <a16:creationId xmlns:a16="http://schemas.microsoft.com/office/drawing/2014/main" id="{8F4729BD-5AB6-2E8F-B231-A9CEF14E991C}"/>
              </a:ext>
            </a:extLst>
          </p:cNvPr>
          <p:cNvCxnSpPr>
            <a:cxnSpLocks/>
          </p:cNvCxnSpPr>
          <p:nvPr/>
        </p:nvCxnSpPr>
        <p:spPr>
          <a:xfrm>
            <a:off x="3001030" y="1338430"/>
            <a:ext cx="0" cy="4812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 name="Rettangolo 8">
            <a:extLst>
              <a:ext uri="{FF2B5EF4-FFF2-40B4-BE49-F238E27FC236}">
                <a16:creationId xmlns:a16="http://schemas.microsoft.com/office/drawing/2014/main" id="{080FAF46-69FA-EE6A-F14B-10C7F8FF6B9B}"/>
              </a:ext>
            </a:extLst>
          </p:cNvPr>
          <p:cNvSpPr/>
          <p:nvPr/>
        </p:nvSpPr>
        <p:spPr>
          <a:xfrm>
            <a:off x="116373" y="2834086"/>
            <a:ext cx="2109441"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Cacciatorpediniere</a:t>
            </a:r>
            <a:endParaRPr lang="en-US" dirty="0"/>
          </a:p>
        </p:txBody>
      </p:sp>
      <p:sp>
        <p:nvSpPr>
          <p:cNvPr id="10" name="Rettangolo 9">
            <a:extLst>
              <a:ext uri="{FF2B5EF4-FFF2-40B4-BE49-F238E27FC236}">
                <a16:creationId xmlns:a16="http://schemas.microsoft.com/office/drawing/2014/main" id="{BB3879B0-0C88-4E69-4ED9-EF34A04E7AD4}"/>
              </a:ext>
            </a:extLst>
          </p:cNvPr>
          <p:cNvSpPr/>
          <p:nvPr/>
        </p:nvSpPr>
        <p:spPr>
          <a:xfrm>
            <a:off x="2318762" y="2840688"/>
            <a:ext cx="1513083"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Incrociatore</a:t>
            </a:r>
            <a:endParaRPr lang="en-US" dirty="0"/>
          </a:p>
        </p:txBody>
      </p:sp>
      <p:sp>
        <p:nvSpPr>
          <p:cNvPr id="11" name="Rettangolo 10">
            <a:extLst>
              <a:ext uri="{FF2B5EF4-FFF2-40B4-BE49-F238E27FC236}">
                <a16:creationId xmlns:a16="http://schemas.microsoft.com/office/drawing/2014/main" id="{29990285-DC24-BD65-0D30-D2A218A90667}"/>
              </a:ext>
            </a:extLst>
          </p:cNvPr>
          <p:cNvSpPr/>
          <p:nvPr/>
        </p:nvSpPr>
        <p:spPr>
          <a:xfrm>
            <a:off x="3926431" y="2812298"/>
            <a:ext cx="1887773" cy="762315"/>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a:t>
            </a:r>
          </a:p>
          <a:p>
            <a:pPr algn="ctr"/>
            <a:r>
              <a:rPr lang="it-IT" dirty="0"/>
              <a:t>Corazzata</a:t>
            </a:r>
            <a:endParaRPr lang="en-US" dirty="0"/>
          </a:p>
        </p:txBody>
      </p:sp>
      <p:cxnSp>
        <p:nvCxnSpPr>
          <p:cNvPr id="12" name="Connettore 2 11">
            <a:extLst>
              <a:ext uri="{FF2B5EF4-FFF2-40B4-BE49-F238E27FC236}">
                <a16:creationId xmlns:a16="http://schemas.microsoft.com/office/drawing/2014/main" id="{FC2BE1DF-C833-9DBC-136F-4ABAA7E673EE}"/>
              </a:ext>
            </a:extLst>
          </p:cNvPr>
          <p:cNvCxnSpPr>
            <a:cxnSpLocks/>
          </p:cNvCxnSpPr>
          <p:nvPr/>
        </p:nvCxnSpPr>
        <p:spPr>
          <a:xfrm flipH="1">
            <a:off x="1692435" y="2595876"/>
            <a:ext cx="681310" cy="1880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Connettore 2 12">
            <a:extLst>
              <a:ext uri="{FF2B5EF4-FFF2-40B4-BE49-F238E27FC236}">
                <a16:creationId xmlns:a16="http://schemas.microsoft.com/office/drawing/2014/main" id="{E34A6EDA-BC32-BFDC-94FC-7F9F2A6C9EB4}"/>
              </a:ext>
            </a:extLst>
          </p:cNvPr>
          <p:cNvCxnSpPr>
            <a:cxnSpLocks/>
          </p:cNvCxnSpPr>
          <p:nvPr/>
        </p:nvCxnSpPr>
        <p:spPr>
          <a:xfrm>
            <a:off x="3012582" y="2595876"/>
            <a:ext cx="0" cy="1880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Connettore 2 13">
            <a:extLst>
              <a:ext uri="{FF2B5EF4-FFF2-40B4-BE49-F238E27FC236}">
                <a16:creationId xmlns:a16="http://schemas.microsoft.com/office/drawing/2014/main" id="{4F428363-79B1-9823-3FB0-6DFB1D546624}"/>
              </a:ext>
            </a:extLst>
          </p:cNvPr>
          <p:cNvCxnSpPr>
            <a:cxnSpLocks/>
          </p:cNvCxnSpPr>
          <p:nvPr/>
        </p:nvCxnSpPr>
        <p:spPr>
          <a:xfrm>
            <a:off x="3620656" y="2595876"/>
            <a:ext cx="830178" cy="1525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Rettangolo 23">
            <a:extLst>
              <a:ext uri="{FF2B5EF4-FFF2-40B4-BE49-F238E27FC236}">
                <a16:creationId xmlns:a16="http://schemas.microsoft.com/office/drawing/2014/main" id="{EAB76826-10E0-24D5-78E0-0601F0B41CB6}"/>
              </a:ext>
            </a:extLst>
          </p:cNvPr>
          <p:cNvSpPr/>
          <p:nvPr/>
        </p:nvSpPr>
        <p:spPr>
          <a:xfrm>
            <a:off x="7958003" y="220533"/>
            <a:ext cx="2069431" cy="1082842"/>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Modulo AGENT</a:t>
            </a:r>
          </a:p>
          <a:p>
            <a:pPr algn="ctr"/>
            <a:r>
              <a:rPr lang="it-IT" dirty="0" err="1"/>
              <a:t>Right</a:t>
            </a:r>
            <a:r>
              <a:rPr lang="it-IT" dirty="0"/>
              <a:t>(</a:t>
            </a:r>
            <a:r>
              <a:rPr lang="it-IT" dirty="0" err="1"/>
              <a:t>x,y</a:t>
            </a:r>
            <a:r>
              <a:rPr lang="it-IT" dirty="0"/>
              <a:t>)</a:t>
            </a:r>
            <a:endParaRPr lang="en-US" dirty="0"/>
          </a:p>
        </p:txBody>
      </p:sp>
      <p:sp>
        <p:nvSpPr>
          <p:cNvPr id="25" name="Rettangolo 24">
            <a:extLst>
              <a:ext uri="{FF2B5EF4-FFF2-40B4-BE49-F238E27FC236}">
                <a16:creationId xmlns:a16="http://schemas.microsoft.com/office/drawing/2014/main" id="{0F64CDD4-D8E4-D124-3530-5B26565F84F8}"/>
              </a:ext>
            </a:extLst>
          </p:cNvPr>
          <p:cNvSpPr/>
          <p:nvPr/>
        </p:nvSpPr>
        <p:spPr>
          <a:xfrm>
            <a:off x="7969554" y="1762999"/>
            <a:ext cx="1925053" cy="733926"/>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GestoreRight</a:t>
            </a:r>
            <a:endParaRPr lang="en-US" dirty="0"/>
          </a:p>
        </p:txBody>
      </p:sp>
      <p:cxnSp>
        <p:nvCxnSpPr>
          <p:cNvPr id="26" name="Connettore 2 25">
            <a:extLst>
              <a:ext uri="{FF2B5EF4-FFF2-40B4-BE49-F238E27FC236}">
                <a16:creationId xmlns:a16="http://schemas.microsoft.com/office/drawing/2014/main" id="{C3D8BA00-5007-893F-E559-F702B257FFF8}"/>
              </a:ext>
            </a:extLst>
          </p:cNvPr>
          <p:cNvCxnSpPr>
            <a:cxnSpLocks/>
          </p:cNvCxnSpPr>
          <p:nvPr/>
        </p:nvCxnSpPr>
        <p:spPr>
          <a:xfrm>
            <a:off x="8920529" y="1303375"/>
            <a:ext cx="0" cy="4812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Rettangolo 26">
            <a:extLst>
              <a:ext uri="{FF2B5EF4-FFF2-40B4-BE49-F238E27FC236}">
                <a16:creationId xmlns:a16="http://schemas.microsoft.com/office/drawing/2014/main" id="{567BF48B-4000-3120-7951-EF7D7E97D46C}"/>
              </a:ext>
            </a:extLst>
          </p:cNvPr>
          <p:cNvSpPr/>
          <p:nvPr/>
        </p:nvSpPr>
        <p:spPr>
          <a:xfrm>
            <a:off x="6034236" y="2799030"/>
            <a:ext cx="2109441" cy="775583"/>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Cacciatorpediniere</a:t>
            </a:r>
            <a:endParaRPr lang="en-US" dirty="0"/>
          </a:p>
        </p:txBody>
      </p:sp>
      <p:sp>
        <p:nvSpPr>
          <p:cNvPr id="28" name="Rettangolo 27">
            <a:extLst>
              <a:ext uri="{FF2B5EF4-FFF2-40B4-BE49-F238E27FC236}">
                <a16:creationId xmlns:a16="http://schemas.microsoft.com/office/drawing/2014/main" id="{FB14CE05-E4A6-2A32-476C-A230F8CA249D}"/>
              </a:ext>
            </a:extLst>
          </p:cNvPr>
          <p:cNvSpPr/>
          <p:nvPr/>
        </p:nvSpPr>
        <p:spPr>
          <a:xfrm>
            <a:off x="8293244" y="2805632"/>
            <a:ext cx="1387637" cy="775583"/>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Incrociatore</a:t>
            </a:r>
            <a:endParaRPr lang="en-US" dirty="0"/>
          </a:p>
        </p:txBody>
      </p:sp>
      <p:sp>
        <p:nvSpPr>
          <p:cNvPr id="29" name="Rettangolo 28">
            <a:extLst>
              <a:ext uri="{FF2B5EF4-FFF2-40B4-BE49-F238E27FC236}">
                <a16:creationId xmlns:a16="http://schemas.microsoft.com/office/drawing/2014/main" id="{D5DC3826-9075-0B60-3469-55AABA024C89}"/>
              </a:ext>
            </a:extLst>
          </p:cNvPr>
          <p:cNvSpPr/>
          <p:nvPr/>
        </p:nvSpPr>
        <p:spPr>
          <a:xfrm>
            <a:off x="9845930" y="2777243"/>
            <a:ext cx="2109441" cy="803971"/>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a:t>
            </a:r>
          </a:p>
          <a:p>
            <a:pPr algn="ctr"/>
            <a:r>
              <a:rPr lang="it-IT" dirty="0"/>
              <a:t>Corazzata</a:t>
            </a:r>
            <a:endParaRPr lang="en-US" dirty="0"/>
          </a:p>
        </p:txBody>
      </p:sp>
      <p:cxnSp>
        <p:nvCxnSpPr>
          <p:cNvPr id="30" name="Connettore 2 29">
            <a:extLst>
              <a:ext uri="{FF2B5EF4-FFF2-40B4-BE49-F238E27FC236}">
                <a16:creationId xmlns:a16="http://schemas.microsoft.com/office/drawing/2014/main" id="{50A4DEFA-A3AB-CAF9-EF39-C2146D87595E}"/>
              </a:ext>
            </a:extLst>
          </p:cNvPr>
          <p:cNvCxnSpPr>
            <a:cxnSpLocks/>
          </p:cNvCxnSpPr>
          <p:nvPr/>
        </p:nvCxnSpPr>
        <p:spPr>
          <a:xfrm flipH="1">
            <a:off x="7611934" y="2560821"/>
            <a:ext cx="681310" cy="1880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Connettore 2 30">
            <a:extLst>
              <a:ext uri="{FF2B5EF4-FFF2-40B4-BE49-F238E27FC236}">
                <a16:creationId xmlns:a16="http://schemas.microsoft.com/office/drawing/2014/main" id="{9FCCBDFC-E93F-2C6E-3E8A-A5AB11630F55}"/>
              </a:ext>
            </a:extLst>
          </p:cNvPr>
          <p:cNvCxnSpPr>
            <a:cxnSpLocks/>
          </p:cNvCxnSpPr>
          <p:nvPr/>
        </p:nvCxnSpPr>
        <p:spPr>
          <a:xfrm>
            <a:off x="8932081" y="2560821"/>
            <a:ext cx="0" cy="1880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Connettore 2 31">
            <a:extLst>
              <a:ext uri="{FF2B5EF4-FFF2-40B4-BE49-F238E27FC236}">
                <a16:creationId xmlns:a16="http://schemas.microsoft.com/office/drawing/2014/main" id="{C2B67CC7-4C69-72F9-2DA0-D6B04E43B132}"/>
              </a:ext>
            </a:extLst>
          </p:cNvPr>
          <p:cNvCxnSpPr>
            <a:cxnSpLocks/>
          </p:cNvCxnSpPr>
          <p:nvPr/>
        </p:nvCxnSpPr>
        <p:spPr>
          <a:xfrm>
            <a:off x="9540155" y="2560821"/>
            <a:ext cx="830178" cy="1525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 name="Text Placeholder 3">
            <a:extLst>
              <a:ext uri="{FF2B5EF4-FFF2-40B4-BE49-F238E27FC236}">
                <a16:creationId xmlns:a16="http://schemas.microsoft.com/office/drawing/2014/main" id="{8862856C-CD53-22A4-C243-35DEA4BA9232}"/>
              </a:ext>
            </a:extLst>
          </p:cNvPr>
          <p:cNvSpPr txBox="1">
            <a:spLocks/>
          </p:cNvSpPr>
          <p:nvPr/>
        </p:nvSpPr>
        <p:spPr>
          <a:xfrm>
            <a:off x="801678" y="4066856"/>
            <a:ext cx="10908452" cy="2524467"/>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b="1" dirty="0">
                <a:effectLst/>
                <a:latin typeface="Calibri" panose="020F0502020204030204" pitchFamily="34" charset="0"/>
                <a:ea typeface="Calibri" panose="020F0502020204030204" pitchFamily="34" charset="0"/>
                <a:cs typeface="Arial" panose="020B0604020202020204" pitchFamily="34" charset="0"/>
              </a:rPr>
              <a:t>Ogni Modulo-Gestore contiene al proprio interno delle regole di controllo che permettono al modulo AGENT di poter sapere se ed </a:t>
            </a:r>
            <a:r>
              <a:rPr lang="it-IT" b="1" dirty="0" err="1">
                <a:effectLst/>
                <a:latin typeface="Calibri" panose="020F0502020204030204" pitchFamily="34" charset="0"/>
                <a:ea typeface="Calibri" panose="020F0502020204030204" pitchFamily="34" charset="0"/>
                <a:cs typeface="Arial" panose="020B0604020202020204" pitchFamily="34" charset="0"/>
              </a:rPr>
              <a:t>eventualemente</a:t>
            </a:r>
            <a:r>
              <a:rPr lang="it-IT" b="1" dirty="0">
                <a:effectLst/>
                <a:latin typeface="Calibri" panose="020F0502020204030204" pitchFamily="34" charset="0"/>
                <a:ea typeface="Calibri" panose="020F0502020204030204" pitchFamily="34" charset="0"/>
                <a:cs typeface="Arial" panose="020B0604020202020204" pitchFamily="34" charset="0"/>
              </a:rPr>
              <a:t> in quale cella una bandierina è stata posizionata (i fatti riferiti alle bandierine verranno asseriti dal modulo gestore  in modo tale che AGENT possa vederli in WM e eseguire l'azione </a:t>
            </a:r>
            <a:r>
              <a:rPr lang="it-IT" b="1" dirty="0" err="1">
                <a:effectLst/>
                <a:latin typeface="Calibri" panose="020F0502020204030204" pitchFamily="34" charset="0"/>
                <a:ea typeface="Calibri" panose="020F0502020204030204" pitchFamily="34" charset="0"/>
                <a:cs typeface="Arial" panose="020B0604020202020204" pitchFamily="34" charset="0"/>
              </a:rPr>
              <a:t>guess</a:t>
            </a:r>
            <a:r>
              <a:rPr lang="it-IT" b="1" dirty="0">
                <a:effectLst/>
                <a:latin typeface="Calibri" panose="020F0502020204030204" pitchFamily="34" charset="0"/>
                <a:ea typeface="Calibri" panose="020F0502020204030204" pitchFamily="34" charset="0"/>
                <a:cs typeface="Arial" panose="020B0604020202020204" pitchFamily="34" charset="0"/>
              </a:rPr>
              <a:t> di una bandierina per volta).</a:t>
            </a:r>
          </a:p>
          <a:p>
            <a:pPr marL="285750" indent="-285750" algn="l">
              <a:buFont typeface="Wingdings" panose="05000000000000000000" pitchFamily="2" charset="2"/>
              <a:buChar char="Ø"/>
            </a:pPr>
            <a:r>
              <a:rPr lang="it-IT" b="1" dirty="0">
                <a:latin typeface="Calibri" panose="020F0502020204030204" pitchFamily="34" charset="0"/>
                <a:ea typeface="Calibri" panose="020F0502020204030204" pitchFamily="34" charset="0"/>
              </a:rPr>
              <a:t>Ogni Modulo-Piazzamento contiene al proprio interno sia delle regole di controllo per avvertire il proprio gestore di un eventuale piazzamento di eventuali bandierine e sia delle regole di dominio che permettono di poter modificare la conoscenza di dominio come ad esempio sapere il numero di navi di un certo tipo che l'agente dovrà ancora individuare. </a:t>
            </a:r>
            <a:endParaRPr lang="it-IT"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35223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6EEB99E-854F-B5A8-94AE-69354BDD8E40}"/>
              </a:ext>
            </a:extLst>
          </p:cNvPr>
          <p:cNvSpPr>
            <a:spLocks noGrp="1"/>
          </p:cNvSpPr>
          <p:nvPr>
            <p:ph type="title"/>
          </p:nvPr>
        </p:nvSpPr>
        <p:spPr>
          <a:xfrm>
            <a:off x="849351" y="177554"/>
            <a:ext cx="10515600" cy="1358281"/>
          </a:xfrm>
        </p:spPr>
        <p:txBody>
          <a:bodyPr/>
          <a:lstStyle/>
          <a:p>
            <a:r>
              <a:rPr lang="it-IT" sz="2400" dirty="0"/>
              <a:t>Regole di Expertise di AGENT                                                                                    </a:t>
            </a:r>
            <a:r>
              <a:rPr lang="it-IT" sz="2400" dirty="0">
                <a:solidFill>
                  <a:srgbClr val="00B0F0"/>
                </a:solidFill>
              </a:rPr>
              <a:t>per gestire il fatto iniziale (k-</a:t>
            </a:r>
            <a:r>
              <a:rPr lang="it-IT" sz="2400" dirty="0" err="1">
                <a:solidFill>
                  <a:srgbClr val="00B0F0"/>
                </a:solidFill>
              </a:rPr>
              <a:t>cell</a:t>
            </a:r>
            <a:r>
              <a:rPr lang="it-IT" sz="2400" dirty="0">
                <a:solidFill>
                  <a:srgbClr val="00B0F0"/>
                </a:solidFill>
              </a:rPr>
              <a:t> (x ?x) (y ?y) (</a:t>
            </a:r>
            <a:r>
              <a:rPr lang="it-IT" sz="2400" dirty="0" err="1">
                <a:solidFill>
                  <a:srgbClr val="00B0F0"/>
                </a:solidFill>
              </a:rPr>
              <a:t>content</a:t>
            </a:r>
            <a:r>
              <a:rPr lang="it-IT" sz="2400" dirty="0">
                <a:solidFill>
                  <a:srgbClr val="00B0F0"/>
                </a:solidFill>
              </a:rPr>
              <a:t> top))</a:t>
            </a:r>
            <a:endParaRPr lang="en-US" sz="2400" dirty="0">
              <a:solidFill>
                <a:srgbClr val="00B0F0"/>
              </a:solidFill>
            </a:endParaRPr>
          </a:p>
        </p:txBody>
      </p:sp>
      <p:sp>
        <p:nvSpPr>
          <p:cNvPr id="5" name="Segnaposto numero diapositiva 4">
            <a:extLst>
              <a:ext uri="{FF2B5EF4-FFF2-40B4-BE49-F238E27FC236}">
                <a16:creationId xmlns:a16="http://schemas.microsoft.com/office/drawing/2014/main" id="{5617C6A0-3DF8-84B3-DB43-8BC5618C8E61}"/>
              </a:ext>
            </a:extLst>
          </p:cNvPr>
          <p:cNvSpPr>
            <a:spLocks noGrp="1"/>
          </p:cNvSpPr>
          <p:nvPr>
            <p:ph type="sldNum" sz="quarter" idx="12"/>
          </p:nvPr>
        </p:nvSpPr>
        <p:spPr/>
        <p:txBody>
          <a:bodyPr/>
          <a:lstStyle/>
          <a:p>
            <a:fld id="{FE024F78-56A6-7740-B68D-8D4D026EDF3F}" type="slidenum">
              <a:rPr lang="en-US" smtClean="0"/>
              <a:pPr/>
              <a:t>11</a:t>
            </a:fld>
            <a:endParaRPr lang="en-US" dirty="0"/>
          </a:p>
        </p:txBody>
      </p:sp>
      <p:pic>
        <p:nvPicPr>
          <p:cNvPr id="11" name="Immagine 10" descr="Immagine che contiene testo, schermata&#10;&#10;Descrizione generata automaticamente">
            <a:extLst>
              <a:ext uri="{FF2B5EF4-FFF2-40B4-BE49-F238E27FC236}">
                <a16:creationId xmlns:a16="http://schemas.microsoft.com/office/drawing/2014/main" id="{43EDF2B9-5C0F-B59C-2DFE-808AEA001C7E}"/>
              </a:ext>
            </a:extLst>
          </p:cNvPr>
          <p:cNvPicPr>
            <a:picLocks noChangeAspect="1"/>
          </p:cNvPicPr>
          <p:nvPr/>
        </p:nvPicPr>
        <p:blipFill>
          <a:blip r:embed="rId2"/>
          <a:stretch>
            <a:fillRect/>
          </a:stretch>
        </p:blipFill>
        <p:spPr>
          <a:xfrm>
            <a:off x="918959" y="1535835"/>
            <a:ext cx="8222012" cy="5144611"/>
          </a:xfrm>
          <a:prstGeom prst="rect">
            <a:avLst/>
          </a:prstGeom>
        </p:spPr>
      </p:pic>
      <p:sp>
        <p:nvSpPr>
          <p:cNvPr id="12" name="Freccia a sinistra 11">
            <a:extLst>
              <a:ext uri="{FF2B5EF4-FFF2-40B4-BE49-F238E27FC236}">
                <a16:creationId xmlns:a16="http://schemas.microsoft.com/office/drawing/2014/main" id="{070DB9F0-03B6-6E35-4ED7-10F73D1D2CB0}"/>
              </a:ext>
            </a:extLst>
          </p:cNvPr>
          <p:cNvSpPr/>
          <p:nvPr/>
        </p:nvSpPr>
        <p:spPr>
          <a:xfrm>
            <a:off x="4101087" y="3158900"/>
            <a:ext cx="5291488" cy="163902"/>
          </a:xfrm>
          <a:prstGeom prst="lef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 Placeholder 3">
            <a:extLst>
              <a:ext uri="{FF2B5EF4-FFF2-40B4-BE49-F238E27FC236}">
                <a16:creationId xmlns:a16="http://schemas.microsoft.com/office/drawing/2014/main" id="{CC4E03F4-1587-0FC6-F708-7D58BF009149}"/>
              </a:ext>
            </a:extLst>
          </p:cNvPr>
          <p:cNvSpPr txBox="1">
            <a:spLocks/>
          </p:cNvSpPr>
          <p:nvPr/>
        </p:nvSpPr>
        <p:spPr>
          <a:xfrm>
            <a:off x="9422362" y="2997154"/>
            <a:ext cx="2900737" cy="48739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Richiediamo la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guess</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all'ENV</a:t>
            </a:r>
          </a:p>
        </p:txBody>
      </p:sp>
      <p:sp>
        <p:nvSpPr>
          <p:cNvPr id="14" name="Freccia a sinistra 13">
            <a:extLst>
              <a:ext uri="{FF2B5EF4-FFF2-40B4-BE49-F238E27FC236}">
                <a16:creationId xmlns:a16="http://schemas.microsoft.com/office/drawing/2014/main" id="{848E97E8-330D-071D-23AB-36784D7AE39F}"/>
              </a:ext>
            </a:extLst>
          </p:cNvPr>
          <p:cNvSpPr/>
          <p:nvPr/>
        </p:nvSpPr>
        <p:spPr>
          <a:xfrm>
            <a:off x="7698023" y="4072797"/>
            <a:ext cx="1694552" cy="163902"/>
          </a:xfrm>
          <a:prstGeom prst="lef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B9D5EA74-6040-AB52-B8B0-7CC3BC39BA10}"/>
              </a:ext>
            </a:extLst>
          </p:cNvPr>
          <p:cNvSpPr txBox="1">
            <a:spLocks/>
          </p:cNvSpPr>
          <p:nvPr/>
        </p:nvSpPr>
        <p:spPr>
          <a:xfrm>
            <a:off x="9422362" y="3911051"/>
            <a:ext cx="2900737" cy="48739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In modo tale che MAIN possa chiamare ENV per posizionare la bandierina nella cella con "top" </a:t>
            </a:r>
          </a:p>
        </p:txBody>
      </p:sp>
      <p:sp>
        <p:nvSpPr>
          <p:cNvPr id="16" name="Freccia a sinistra 15">
            <a:extLst>
              <a:ext uri="{FF2B5EF4-FFF2-40B4-BE49-F238E27FC236}">
                <a16:creationId xmlns:a16="http://schemas.microsoft.com/office/drawing/2014/main" id="{E9346595-4E3D-1890-4D1C-13B1C08E6A1C}"/>
              </a:ext>
            </a:extLst>
          </p:cNvPr>
          <p:cNvSpPr/>
          <p:nvPr/>
        </p:nvSpPr>
        <p:spPr>
          <a:xfrm>
            <a:off x="5221083" y="6326809"/>
            <a:ext cx="4201279" cy="163902"/>
          </a:xfrm>
          <a:prstGeom prst="lef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Text Placeholder 3">
            <a:extLst>
              <a:ext uri="{FF2B5EF4-FFF2-40B4-BE49-F238E27FC236}">
                <a16:creationId xmlns:a16="http://schemas.microsoft.com/office/drawing/2014/main" id="{62F4ADFF-C4DC-05C3-5D2D-98BAB7D90FEC}"/>
              </a:ext>
            </a:extLst>
          </p:cNvPr>
          <p:cNvSpPr txBox="1">
            <a:spLocks/>
          </p:cNvSpPr>
          <p:nvPr/>
        </p:nvSpPr>
        <p:spPr>
          <a:xfrm>
            <a:off x="9422362" y="5237826"/>
            <a:ext cx="2900737" cy="1535836"/>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Inseriamo in cima al focus il modulo "GESTORE_TOP" che cercherà di piazzare una qualche nave sfruttando l'info iniziale</a:t>
            </a:r>
          </a:p>
        </p:txBody>
      </p:sp>
    </p:spTree>
    <p:extLst>
      <p:ext uri="{BB962C8B-B14F-4D97-AF65-F5344CB8AC3E}">
        <p14:creationId xmlns:p14="http://schemas.microsoft.com/office/powerpoint/2010/main" val="3044539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8C4580C-4C75-764E-B542-3C49F96320A0}"/>
              </a:ext>
            </a:extLst>
          </p:cNvPr>
          <p:cNvSpPr>
            <a:spLocks noGrp="1"/>
          </p:cNvSpPr>
          <p:nvPr>
            <p:ph type="title"/>
          </p:nvPr>
        </p:nvSpPr>
        <p:spPr>
          <a:xfrm>
            <a:off x="849351" y="431321"/>
            <a:ext cx="10515600" cy="405441"/>
          </a:xfrm>
        </p:spPr>
        <p:txBody>
          <a:bodyPr/>
          <a:lstStyle/>
          <a:p>
            <a:r>
              <a:rPr lang="it-IT" dirty="0"/>
              <a:t>Templates di </a:t>
            </a:r>
            <a:r>
              <a:rPr lang="it-IT" dirty="0" err="1"/>
              <a:t>GestoreTop</a:t>
            </a:r>
            <a:endParaRPr lang="en-US" dirty="0"/>
          </a:p>
        </p:txBody>
      </p:sp>
      <p:sp>
        <p:nvSpPr>
          <p:cNvPr id="5" name="Segnaposto numero diapositiva 4">
            <a:extLst>
              <a:ext uri="{FF2B5EF4-FFF2-40B4-BE49-F238E27FC236}">
                <a16:creationId xmlns:a16="http://schemas.microsoft.com/office/drawing/2014/main" id="{E33C604B-703C-752C-DDEF-01D66E21F65B}"/>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
        <p:nvSpPr>
          <p:cNvPr id="8" name="Text Placeholder 3">
            <a:extLst>
              <a:ext uri="{FF2B5EF4-FFF2-40B4-BE49-F238E27FC236}">
                <a16:creationId xmlns:a16="http://schemas.microsoft.com/office/drawing/2014/main" id="{D55F053E-9820-1B12-108F-268BB21D55AC}"/>
              </a:ext>
            </a:extLst>
          </p:cNvPr>
          <p:cNvSpPr txBox="1">
            <a:spLocks/>
          </p:cNvSpPr>
          <p:nvPr/>
        </p:nvSpPr>
        <p:spPr>
          <a:xfrm>
            <a:off x="849352" y="1365274"/>
            <a:ext cx="10908452" cy="5061405"/>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dirty="0">
              <a:solidFill>
                <a:srgbClr val="CCCCCC"/>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Immagine 3" descr="Immagine che contiene testo, schermata, Carattere&#10;&#10;Descrizione generata automaticamente">
            <a:extLst>
              <a:ext uri="{FF2B5EF4-FFF2-40B4-BE49-F238E27FC236}">
                <a16:creationId xmlns:a16="http://schemas.microsoft.com/office/drawing/2014/main" id="{7BB5E33C-33A0-43AC-E596-51F351F3001B}"/>
              </a:ext>
            </a:extLst>
          </p:cNvPr>
          <p:cNvPicPr>
            <a:picLocks noChangeAspect="1"/>
          </p:cNvPicPr>
          <p:nvPr/>
        </p:nvPicPr>
        <p:blipFill>
          <a:blip r:embed="rId2"/>
          <a:stretch>
            <a:fillRect/>
          </a:stretch>
        </p:blipFill>
        <p:spPr>
          <a:xfrm>
            <a:off x="722985" y="1200630"/>
            <a:ext cx="4502451" cy="3001634"/>
          </a:xfrm>
          <a:prstGeom prst="rect">
            <a:avLst/>
          </a:prstGeom>
        </p:spPr>
      </p:pic>
      <p:pic>
        <p:nvPicPr>
          <p:cNvPr id="7" name="Immagine 6" descr="Immagine che contiene testo, schermata, Carattere, software&#10;&#10;Descrizione generata automaticamente">
            <a:extLst>
              <a:ext uri="{FF2B5EF4-FFF2-40B4-BE49-F238E27FC236}">
                <a16:creationId xmlns:a16="http://schemas.microsoft.com/office/drawing/2014/main" id="{D9C1C88B-CB5A-EF6E-0768-526073F34AD4}"/>
              </a:ext>
            </a:extLst>
          </p:cNvPr>
          <p:cNvPicPr>
            <a:picLocks noChangeAspect="1"/>
          </p:cNvPicPr>
          <p:nvPr/>
        </p:nvPicPr>
        <p:blipFill>
          <a:blip r:embed="rId3"/>
          <a:stretch>
            <a:fillRect/>
          </a:stretch>
        </p:blipFill>
        <p:spPr>
          <a:xfrm>
            <a:off x="5843300" y="1200630"/>
            <a:ext cx="5296639" cy="2410161"/>
          </a:xfrm>
          <a:prstGeom prst="rect">
            <a:avLst/>
          </a:prstGeom>
        </p:spPr>
      </p:pic>
      <p:pic>
        <p:nvPicPr>
          <p:cNvPr id="10" name="Immagine 9" descr="Immagine che contiene testo, schermata, Carattere&#10;&#10;Descrizione generata automaticamente">
            <a:extLst>
              <a:ext uri="{FF2B5EF4-FFF2-40B4-BE49-F238E27FC236}">
                <a16:creationId xmlns:a16="http://schemas.microsoft.com/office/drawing/2014/main" id="{2CDD88E6-ED60-CA46-6E31-D42F8D206DED}"/>
              </a:ext>
            </a:extLst>
          </p:cNvPr>
          <p:cNvPicPr>
            <a:picLocks noChangeAspect="1"/>
          </p:cNvPicPr>
          <p:nvPr/>
        </p:nvPicPr>
        <p:blipFill>
          <a:blip r:embed="rId4"/>
          <a:stretch>
            <a:fillRect/>
          </a:stretch>
        </p:blipFill>
        <p:spPr>
          <a:xfrm>
            <a:off x="5843300" y="3773035"/>
            <a:ext cx="4502451" cy="2872679"/>
          </a:xfrm>
          <a:prstGeom prst="rect">
            <a:avLst/>
          </a:prstGeom>
        </p:spPr>
      </p:pic>
    </p:spTree>
    <p:extLst>
      <p:ext uri="{BB962C8B-B14F-4D97-AF65-F5344CB8AC3E}">
        <p14:creationId xmlns:p14="http://schemas.microsoft.com/office/powerpoint/2010/main" val="373720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785365F6-1069-DDC4-DFD7-9CB1DDCE143B}"/>
              </a:ext>
            </a:extLst>
          </p:cNvPr>
          <p:cNvSpPr>
            <a:spLocks noGrp="1"/>
          </p:cNvSpPr>
          <p:nvPr>
            <p:ph type="sldNum" sz="quarter" idx="12"/>
          </p:nvPr>
        </p:nvSpPr>
        <p:spPr/>
        <p:txBody>
          <a:bodyPr/>
          <a:lstStyle/>
          <a:p>
            <a:fld id="{FE024F78-56A6-7740-B68D-8D4D026EDF3F}" type="slidenum">
              <a:rPr lang="en-US" smtClean="0"/>
              <a:pPr/>
              <a:t>13</a:t>
            </a:fld>
            <a:endParaRPr lang="en-US" dirty="0"/>
          </a:p>
        </p:txBody>
      </p:sp>
      <p:pic>
        <p:nvPicPr>
          <p:cNvPr id="6" name="Immagine 5" descr="Immagine che contiene testo, schermata, Carattere&#10;&#10;Descrizione generata automaticamente">
            <a:extLst>
              <a:ext uri="{FF2B5EF4-FFF2-40B4-BE49-F238E27FC236}">
                <a16:creationId xmlns:a16="http://schemas.microsoft.com/office/drawing/2014/main" id="{FBC0284F-4F62-A861-DEE3-A282BED81828}"/>
              </a:ext>
            </a:extLst>
          </p:cNvPr>
          <p:cNvPicPr>
            <a:picLocks noChangeAspect="1"/>
          </p:cNvPicPr>
          <p:nvPr/>
        </p:nvPicPr>
        <p:blipFill>
          <a:blip r:embed="rId2"/>
          <a:stretch>
            <a:fillRect/>
          </a:stretch>
        </p:blipFill>
        <p:spPr>
          <a:xfrm>
            <a:off x="1214372" y="1097985"/>
            <a:ext cx="9298199" cy="2255929"/>
          </a:xfrm>
          <a:prstGeom prst="rect">
            <a:avLst/>
          </a:prstGeom>
        </p:spPr>
      </p:pic>
      <p:sp>
        <p:nvSpPr>
          <p:cNvPr id="7" name="Text Placeholder 3">
            <a:extLst>
              <a:ext uri="{FF2B5EF4-FFF2-40B4-BE49-F238E27FC236}">
                <a16:creationId xmlns:a16="http://schemas.microsoft.com/office/drawing/2014/main" id="{C887DF50-8113-C5B5-5234-10B2862258D4}"/>
              </a:ext>
            </a:extLst>
          </p:cNvPr>
          <p:cNvSpPr txBox="1">
            <a:spLocks/>
          </p:cNvSpPr>
          <p:nvPr/>
        </p:nvSpPr>
        <p:spPr>
          <a:xfrm>
            <a:off x="849351" y="3566900"/>
            <a:ext cx="10908452" cy="2255929"/>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La regola di sopra permette al modulo GESTORE_TOP di poter richiamare il sotto-modulo di piazzamento della corazzata qualora non fosse stata già trovata una nave precedente (che in questo caso per l'agente1 potrà essere o il cacciatorpediniere o l'incrociatore)</a:t>
            </a:r>
          </a:p>
          <a:p>
            <a:pPr marL="285750" indent="-285750" algn="l">
              <a:buFont typeface="Wingdings" panose="05000000000000000000" pitchFamily="2" charset="2"/>
              <a:buChar char="Ø"/>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Qualora l'agente non riuscisse a pizzare né un cacciatorpediniere, né un incrociatore e neanche una corazzata, allora all'interno di questo gestore verrà eseguita una delle regole che verranno tra poco descritte per andare ad eseguire l'</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su una qualche cella.</a:t>
            </a:r>
            <a:endParaRPr lang="it-IT" dirty="0">
              <a:solidFill>
                <a:srgbClr val="CCCCCC"/>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endParaRPr lang="it-IT"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8" name="Titolo 2">
            <a:extLst>
              <a:ext uri="{FF2B5EF4-FFF2-40B4-BE49-F238E27FC236}">
                <a16:creationId xmlns:a16="http://schemas.microsoft.com/office/drawing/2014/main" id="{28E8CB9B-62BB-32A4-A39E-E57EAC27CB06}"/>
              </a:ext>
            </a:extLst>
          </p:cNvPr>
          <p:cNvSpPr>
            <a:spLocks noGrp="1"/>
          </p:cNvSpPr>
          <p:nvPr>
            <p:ph type="title"/>
          </p:nvPr>
        </p:nvSpPr>
        <p:spPr>
          <a:xfrm>
            <a:off x="838200" y="284497"/>
            <a:ext cx="10515600" cy="526942"/>
          </a:xfrm>
        </p:spPr>
        <p:txBody>
          <a:bodyPr/>
          <a:lstStyle/>
          <a:p>
            <a:r>
              <a:rPr lang="it-IT" dirty="0"/>
              <a:t>Regola di </a:t>
            </a:r>
            <a:r>
              <a:rPr lang="it-IT" dirty="0" err="1"/>
              <a:t>GestoreTop</a:t>
            </a:r>
            <a:endParaRPr lang="en-US" dirty="0"/>
          </a:p>
        </p:txBody>
      </p:sp>
    </p:spTree>
    <p:extLst>
      <p:ext uri="{BB962C8B-B14F-4D97-AF65-F5344CB8AC3E}">
        <p14:creationId xmlns:p14="http://schemas.microsoft.com/office/powerpoint/2010/main" val="8675324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9534890A-083B-BB64-A32F-2A94F4ED71B8}"/>
              </a:ext>
            </a:extLst>
          </p:cNvPr>
          <p:cNvSpPr>
            <a:spLocks noGrp="1"/>
          </p:cNvSpPr>
          <p:nvPr>
            <p:ph type="sldNum" sz="quarter" idx="12"/>
          </p:nvPr>
        </p:nvSpPr>
        <p:spPr/>
        <p:txBody>
          <a:bodyPr/>
          <a:lstStyle/>
          <a:p>
            <a:fld id="{FE024F78-56A6-7740-B68D-8D4D026EDF3F}" type="slidenum">
              <a:rPr lang="en-US" smtClean="0"/>
              <a:pPr/>
              <a:t>14</a:t>
            </a:fld>
            <a:endParaRPr lang="en-US" dirty="0"/>
          </a:p>
        </p:txBody>
      </p:sp>
      <p:sp>
        <p:nvSpPr>
          <p:cNvPr id="9" name="Titolo 2">
            <a:extLst>
              <a:ext uri="{FF2B5EF4-FFF2-40B4-BE49-F238E27FC236}">
                <a16:creationId xmlns:a16="http://schemas.microsoft.com/office/drawing/2014/main" id="{6031825B-3E4A-E21F-6209-9CCB38B192BA}"/>
              </a:ext>
            </a:extLst>
          </p:cNvPr>
          <p:cNvSpPr>
            <a:spLocks noGrp="1"/>
          </p:cNvSpPr>
          <p:nvPr>
            <p:ph type="title"/>
          </p:nvPr>
        </p:nvSpPr>
        <p:spPr>
          <a:xfrm>
            <a:off x="711329" y="715992"/>
            <a:ext cx="10515600" cy="569344"/>
          </a:xfrm>
        </p:spPr>
        <p:txBody>
          <a:bodyPr/>
          <a:lstStyle/>
          <a:p>
            <a:r>
              <a:rPr lang="it-IT" sz="3200" dirty="0">
                <a:latin typeface="Calibri" panose="020F0502020204030204" pitchFamily="34" charset="0"/>
                <a:ea typeface="Calibri" panose="020F0502020204030204" pitchFamily="34" charset="0"/>
                <a:cs typeface="Calibri" panose="020F0502020204030204" pitchFamily="34" charset="0"/>
              </a:rPr>
              <a:t>Template e regole di expertise di </a:t>
            </a:r>
            <a:r>
              <a:rPr lang="en-US" sz="32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PIAZZAMENTO_CORAZZATA_TOP</a:t>
            </a:r>
            <a:b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br>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11" name="Immagine 10" descr="Immagine che contiene testo, Carattere, schermata&#10;&#10;Descrizione generata automaticamente">
            <a:extLst>
              <a:ext uri="{FF2B5EF4-FFF2-40B4-BE49-F238E27FC236}">
                <a16:creationId xmlns:a16="http://schemas.microsoft.com/office/drawing/2014/main" id="{3A552969-2CF0-C5EB-5695-2AB42352417F}"/>
              </a:ext>
            </a:extLst>
          </p:cNvPr>
          <p:cNvPicPr>
            <a:picLocks noChangeAspect="1"/>
          </p:cNvPicPr>
          <p:nvPr/>
        </p:nvPicPr>
        <p:blipFill>
          <a:blip r:embed="rId2"/>
          <a:stretch>
            <a:fillRect/>
          </a:stretch>
        </p:blipFill>
        <p:spPr>
          <a:xfrm>
            <a:off x="1025457" y="1331162"/>
            <a:ext cx="3324689" cy="762106"/>
          </a:xfrm>
          <a:prstGeom prst="rect">
            <a:avLst/>
          </a:prstGeom>
        </p:spPr>
      </p:pic>
      <p:sp>
        <p:nvSpPr>
          <p:cNvPr id="12" name="Freccia a sinistra 11">
            <a:extLst>
              <a:ext uri="{FF2B5EF4-FFF2-40B4-BE49-F238E27FC236}">
                <a16:creationId xmlns:a16="http://schemas.microsoft.com/office/drawing/2014/main" id="{66D212BF-BD64-1DF4-6527-CFFD486AA9CC}"/>
              </a:ext>
            </a:extLst>
          </p:cNvPr>
          <p:cNvSpPr/>
          <p:nvPr/>
        </p:nvSpPr>
        <p:spPr>
          <a:xfrm>
            <a:off x="4464131" y="1630264"/>
            <a:ext cx="483079" cy="163902"/>
          </a:xfrm>
          <a:prstGeom prst="lef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ext Placeholder 3">
            <a:extLst>
              <a:ext uri="{FF2B5EF4-FFF2-40B4-BE49-F238E27FC236}">
                <a16:creationId xmlns:a16="http://schemas.microsoft.com/office/drawing/2014/main" id="{22EFBD9A-3ED5-F6AC-2736-06F14B0AF947}"/>
              </a:ext>
            </a:extLst>
          </p:cNvPr>
          <p:cNvSpPr txBox="1">
            <a:spLocks/>
          </p:cNvSpPr>
          <p:nvPr/>
        </p:nvSpPr>
        <p:spPr>
          <a:xfrm>
            <a:off x="5074843" y="1285336"/>
            <a:ext cx="6419473" cy="1568678"/>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sz="1100" dirty="0">
                <a:solidFill>
                  <a:schemeClr val="bg2"/>
                </a:solidFill>
                <a:latin typeface="Calibri" panose="020F0502020204030204" pitchFamily="34" charset="0"/>
                <a:ea typeface="Calibri" panose="020F0502020204030204" pitchFamily="34" charset="0"/>
                <a:cs typeface="Calibri" panose="020F0502020204030204" pitchFamily="34" charset="0"/>
              </a:rPr>
              <a:t>Qualora fosse possibile posizionare la corazzata sfruttando l'informazione </a:t>
            </a:r>
            <a:r>
              <a:rPr lang="it-IT" sz="1100" dirty="0" err="1">
                <a:solidFill>
                  <a:schemeClr val="bg2"/>
                </a:solidFill>
                <a:latin typeface="Calibri" panose="020F0502020204030204" pitchFamily="34" charset="0"/>
                <a:ea typeface="Calibri" panose="020F0502020204030204" pitchFamily="34" charset="0"/>
                <a:cs typeface="Calibri" panose="020F0502020204030204" pitchFamily="34" charset="0"/>
              </a:rPr>
              <a:t>cella_top</a:t>
            </a:r>
            <a:r>
              <a:rPr lang="it-IT" sz="1100" dirty="0">
                <a:solidFill>
                  <a:schemeClr val="bg2"/>
                </a:solidFill>
                <a:latin typeface="Calibri" panose="020F0502020204030204" pitchFamily="34" charset="0"/>
                <a:ea typeface="Calibri" panose="020F0502020204030204" pitchFamily="34" charset="0"/>
                <a:cs typeface="Calibri" panose="020F0502020204030204" pitchFamily="34" charset="0"/>
              </a:rPr>
              <a:t>(</a:t>
            </a:r>
            <a:r>
              <a:rPr lang="it-IT" sz="1100" dirty="0" err="1">
                <a:solidFill>
                  <a:schemeClr val="bg2"/>
                </a:solidFill>
                <a:latin typeface="Calibri" panose="020F0502020204030204" pitchFamily="34" charset="0"/>
                <a:ea typeface="Calibri" panose="020F0502020204030204" pitchFamily="34" charset="0"/>
                <a:cs typeface="Calibri" panose="020F0502020204030204" pitchFamily="34" charset="0"/>
              </a:rPr>
              <a:t>x,y</a:t>
            </a:r>
            <a:r>
              <a:rPr lang="it-IT" sz="1100" dirty="0">
                <a:solidFill>
                  <a:schemeClr val="bg2"/>
                </a:solidFill>
                <a:latin typeface="Calibri" panose="020F0502020204030204" pitchFamily="34" charset="0"/>
                <a:ea typeface="Calibri" panose="020F0502020204030204" pitchFamily="34" charset="0"/>
                <a:cs typeface="Calibri" panose="020F0502020204030204" pitchFamily="34" charset="0"/>
              </a:rPr>
              <a:t>), questo template verrà istanziato tramite l'esecuzione di una </a:t>
            </a:r>
            <a:r>
              <a:rPr lang="it-IT" sz="1100" dirty="0" err="1">
                <a:solidFill>
                  <a:schemeClr val="bg2"/>
                </a:solidFill>
                <a:latin typeface="Calibri" panose="020F0502020204030204" pitchFamily="34" charset="0"/>
                <a:ea typeface="Calibri" panose="020F0502020204030204" pitchFamily="34" charset="0"/>
                <a:cs typeface="Calibri" panose="020F0502020204030204" pitchFamily="34" charset="0"/>
              </a:rPr>
              <a:t>assert</a:t>
            </a:r>
            <a:r>
              <a:rPr lang="it-IT" sz="1100" dirty="0">
                <a:solidFill>
                  <a:schemeClr val="bg2"/>
                </a:solidFill>
                <a:latin typeface="Calibri" panose="020F0502020204030204" pitchFamily="34" charset="0"/>
                <a:ea typeface="Calibri" panose="020F0502020204030204" pitchFamily="34" charset="0"/>
                <a:cs typeface="Calibri" panose="020F0502020204030204" pitchFamily="34" charset="0"/>
              </a:rPr>
              <a:t> specificando come coordinate </a:t>
            </a:r>
            <a:r>
              <a:rPr lang="it-IT" sz="1100" dirty="0" err="1">
                <a:solidFill>
                  <a:schemeClr val="bg2"/>
                </a:solidFill>
                <a:latin typeface="Calibri" panose="020F0502020204030204" pitchFamily="34" charset="0"/>
                <a:ea typeface="Calibri" panose="020F0502020204030204" pitchFamily="34" charset="0"/>
                <a:cs typeface="Calibri" panose="020F0502020204030204" pitchFamily="34" charset="0"/>
              </a:rPr>
              <a:t>x,y</a:t>
            </a:r>
            <a:r>
              <a:rPr lang="it-IT" sz="1100" dirty="0">
                <a:solidFill>
                  <a:schemeClr val="bg2"/>
                </a:solidFill>
                <a:latin typeface="Calibri" panose="020F0502020204030204" pitchFamily="34" charset="0"/>
                <a:ea typeface="Calibri" panose="020F0502020204030204" pitchFamily="34" charset="0"/>
                <a:cs typeface="Calibri" panose="020F0502020204030204" pitchFamily="34" charset="0"/>
              </a:rPr>
              <a:t> quelle appartenenti alla cella più in basso dalla quale potrà essere posizionata la corazzata.</a:t>
            </a:r>
          </a:p>
        </p:txBody>
      </p:sp>
      <p:graphicFrame>
        <p:nvGraphicFramePr>
          <p:cNvPr id="15" name="Table 7">
            <a:extLst>
              <a:ext uri="{FF2B5EF4-FFF2-40B4-BE49-F238E27FC236}">
                <a16:creationId xmlns:a16="http://schemas.microsoft.com/office/drawing/2014/main" id="{78D8439E-8112-6791-DC43-F5DE009157DE}"/>
              </a:ext>
            </a:extLst>
          </p:cNvPr>
          <p:cNvGraphicFramePr>
            <a:graphicFrameLocks/>
          </p:cNvGraphicFramePr>
          <p:nvPr>
            <p:extLst>
              <p:ext uri="{D42A27DB-BD31-4B8C-83A1-F6EECF244321}">
                <p14:modId xmlns:p14="http://schemas.microsoft.com/office/powerpoint/2010/main" val="3179150960"/>
              </p:ext>
            </p:extLst>
          </p:nvPr>
        </p:nvGraphicFramePr>
        <p:xfrm>
          <a:off x="1025457" y="2219909"/>
          <a:ext cx="10335532" cy="4551828"/>
        </p:xfrm>
        <a:graphic>
          <a:graphicData uri="http://schemas.openxmlformats.org/drawingml/2006/table">
            <a:tbl>
              <a:tblPr firstRow="1" bandRow="1">
                <a:tableStyleId>{5C22544A-7EE6-4342-B048-85BDC9FD1C3A}</a:tableStyleId>
              </a:tblPr>
              <a:tblGrid>
                <a:gridCol w="5708710">
                  <a:extLst>
                    <a:ext uri="{9D8B030D-6E8A-4147-A177-3AD203B41FA5}">
                      <a16:colId xmlns:a16="http://schemas.microsoft.com/office/drawing/2014/main" val="1886700380"/>
                    </a:ext>
                  </a:extLst>
                </a:gridCol>
                <a:gridCol w="4626822">
                  <a:extLst>
                    <a:ext uri="{9D8B030D-6E8A-4147-A177-3AD203B41FA5}">
                      <a16:colId xmlns:a16="http://schemas.microsoft.com/office/drawing/2014/main" val="132993793"/>
                    </a:ext>
                  </a:extLst>
                </a:gridCol>
              </a:tblGrid>
              <a:tr h="340166">
                <a:tc>
                  <a:txBody>
                    <a:bodyPr/>
                    <a:lstStyle/>
                    <a:p>
                      <a:pPr algn="ctr"/>
                      <a:r>
                        <a:rPr lang="it-IT" sz="1600" dirty="0">
                          <a:latin typeface="Arial Nova" panose="020B0504020202020204" pitchFamily="34" charset="0"/>
                        </a:rPr>
                        <a:t>Nome regola</a:t>
                      </a: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Arial Nova" panose="020B0504020202020204" pitchFamily="34" charset="0"/>
                          <a:cs typeface="Biome" panose="020B0503030204020804" pitchFamily="34" charset="0"/>
                        </a:rPr>
                        <a:t>Descrizione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352745">
                <a:tc>
                  <a:txBody>
                    <a:bodyPr/>
                    <a:lstStyle/>
                    <a:p>
                      <a:r>
                        <a:rPr lang="it-IT" sz="12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Posizionamento_corazzata_in_verticale_conoscendo_top</a:t>
                      </a:r>
                      <a:endPar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Verifica che sia possibile posizionare una corazzata supponendo </a:t>
                      </a:r>
                      <a:r>
                        <a:rPr lang="it-IT" sz="1000" dirty="0" err="1">
                          <a:solidFill>
                            <a:schemeClr val="bg1"/>
                          </a:solidFill>
                          <a:latin typeface="Arial Nova" panose="020B0504020202020204" pitchFamily="34" charset="0"/>
                        </a:rPr>
                        <a:t>cella_top</a:t>
                      </a:r>
                      <a:r>
                        <a:rPr lang="it-IT" sz="1000" dirty="0">
                          <a:solidFill>
                            <a:schemeClr val="bg1"/>
                          </a:solidFill>
                          <a:latin typeface="Arial Nova" panose="020B0504020202020204" pitchFamily="34" charset="0"/>
                        </a:rPr>
                        <a:t>(</a:t>
                      </a:r>
                      <a:r>
                        <a:rPr lang="it-IT" sz="1000" dirty="0" err="1">
                          <a:solidFill>
                            <a:schemeClr val="bg1"/>
                          </a:solidFill>
                          <a:latin typeface="Arial Nova" panose="020B0504020202020204" pitchFamily="34" charset="0"/>
                        </a:rPr>
                        <a:t>x,y</a:t>
                      </a:r>
                      <a:r>
                        <a:rPr lang="it-IT" sz="1000" dirty="0">
                          <a:solidFill>
                            <a:schemeClr val="bg1"/>
                          </a:solidFill>
                          <a:latin typeface="Arial Nova" panose="020B0504020202020204" pitchFamily="34" charset="0"/>
                        </a:rPr>
                        <a:t>)</a:t>
                      </a:r>
                      <a:endParaRPr lang="en-US" sz="10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865877">
                <a:tc>
                  <a:txBody>
                    <a:bodyPr/>
                    <a:lstStyle/>
                    <a:p>
                      <a:r>
                        <a:rPr lang="it-IT" sz="12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Gestione_caso_solo_verticale_conoscendo_top</a:t>
                      </a:r>
                      <a:endPar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Sarà attivabile solo se la regola precedente è riuscita a trovare un modo per piazzare la corazzata e quando andrà in esecuzione asserirà le 3 celle (la bandierina in </a:t>
                      </a:r>
                      <a:r>
                        <a:rPr lang="it-IT" sz="1000" dirty="0" err="1">
                          <a:solidFill>
                            <a:schemeClr val="bg1"/>
                          </a:solidFill>
                          <a:latin typeface="Arial Nova" panose="020B0504020202020204" pitchFamily="34" charset="0"/>
                        </a:rPr>
                        <a:t>cella_top</a:t>
                      </a:r>
                      <a:r>
                        <a:rPr lang="it-IT" sz="1000" dirty="0">
                          <a:solidFill>
                            <a:schemeClr val="bg1"/>
                          </a:solidFill>
                          <a:latin typeface="Arial Nova" panose="020B0504020202020204" pitchFamily="34" charset="0"/>
                        </a:rPr>
                        <a:t>(</a:t>
                      </a:r>
                      <a:r>
                        <a:rPr lang="it-IT" sz="1000" dirty="0" err="1">
                          <a:solidFill>
                            <a:schemeClr val="bg1"/>
                          </a:solidFill>
                          <a:latin typeface="Arial Nova" panose="020B0504020202020204" pitchFamily="34" charset="0"/>
                        </a:rPr>
                        <a:t>x,y</a:t>
                      </a:r>
                      <a:r>
                        <a:rPr lang="it-IT" sz="1000" dirty="0">
                          <a:solidFill>
                            <a:schemeClr val="bg1"/>
                          </a:solidFill>
                          <a:latin typeface="Arial Nova" panose="020B0504020202020204" pitchFamily="34" charset="0"/>
                        </a:rPr>
                        <a:t>) è già stata posizionata) di tipo </a:t>
                      </a:r>
                      <a:r>
                        <a:rPr lang="it-IT" sz="1000" dirty="0" err="1">
                          <a:solidFill>
                            <a:schemeClr val="bg1"/>
                          </a:solidFill>
                          <a:latin typeface="Arial Nova" panose="020B0504020202020204" pitchFamily="34" charset="0"/>
                        </a:rPr>
                        <a:t>k_cell_agent</a:t>
                      </a:r>
                      <a:r>
                        <a:rPr lang="it-IT" sz="1000" dirty="0">
                          <a:solidFill>
                            <a:schemeClr val="bg1"/>
                          </a:solidFill>
                          <a:latin typeface="Arial Nova" panose="020B0504020202020204" pitchFamily="34" charset="0"/>
                        </a:rPr>
                        <a:t> nella quale il modulo AGENT dovrà inserire le bandierine che faranno riferimento alla corazzata</a:t>
                      </a:r>
                      <a:endParaRPr lang="en-US" sz="10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556635">
                <a:tc>
                  <a:txBody>
                    <a:bodyPr/>
                    <a:lstStyle/>
                    <a:p>
                      <a:r>
                        <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Memorizzo_corazzata_1</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Data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k_cell_agent</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(x1,y1), Incrementa di 1 le strutture interne all'agente </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k-per-row-</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e </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k-per-col-</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(dove row == x1 e           col == y1) e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aggiunge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nella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struttura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corazzata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il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fatto</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k_cell_agent</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(x1,y1)</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r h="7112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Memorizzo_corazzata_2</a:t>
                      </a:r>
                    </a:p>
                    <a:p>
                      <a:endPar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Data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k_cell_agent</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(x2,y2), Incrementa di 1 le strutture interne all'agente </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k-per-row-</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e </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k-per-col-</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(dove row == x2 e          col == y2) e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aggiunge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nella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struttura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corazzata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il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fatto</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k_cell_agent</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(x2,y2)</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1749297275"/>
                  </a:ext>
                </a:extLst>
              </a:tr>
              <a:tr h="7112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Memorizzo_corazzata_3</a:t>
                      </a:r>
                    </a:p>
                    <a:p>
                      <a:endPar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Data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k_cell_agent</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(x3,y3), Incrementa di 1 le strutture interne all'agente </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k-per-row-</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e </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k-per-col-</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(dove row == x3 e          col == y3) e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aggiunge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nella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struttura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corazzata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il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fatto</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k_cell_agent</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(x3,y3)</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4140379294"/>
                  </a:ext>
                </a:extLst>
              </a:tr>
              <a:tr h="7112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Memorizzo_corazzata_4</a:t>
                      </a:r>
                    </a:p>
                    <a:p>
                      <a:endPar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Data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k_cell_agent</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(x4,y4), Incrementa di 1 le strutture interne all'agente </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k-per-row-</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e </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k-per-col-</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(dove row == x4 e          col == y4) e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aggiunge</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nella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struttura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corazzata</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il </a:t>
                      </a:r>
                      <a:r>
                        <a:rPr lang="en-US" sz="1000"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fatto</a:t>
                      </a:r>
                      <a:r>
                        <a:rPr lang="en-US" sz="10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k_cell_agent</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(x4,y4)</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1771216212"/>
                  </a:ext>
                </a:extLst>
              </a:tr>
              <a:tr h="302637">
                <a:tc>
                  <a:txBody>
                    <a:bodyPr/>
                    <a:lstStyle/>
                    <a:p>
                      <a:r>
                        <a:rPr lang="it-IT" sz="12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Decremento_corazzata</a:t>
                      </a:r>
                      <a:endParaRPr lang="it-IT" sz="12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algn="ct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Decrementa di 1 il numero di corazzate ancora da trovare </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2985697070"/>
                  </a:ext>
                </a:extLst>
              </a:tr>
            </a:tbl>
          </a:graphicData>
        </a:graphic>
      </p:graphicFrame>
    </p:spTree>
    <p:extLst>
      <p:ext uri="{BB962C8B-B14F-4D97-AF65-F5344CB8AC3E}">
        <p14:creationId xmlns:p14="http://schemas.microsoft.com/office/powerpoint/2010/main" val="814428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9AF1CD74-D3E7-F44F-DC80-89E5CAA17C1B}"/>
              </a:ext>
            </a:extLst>
          </p:cNvPr>
          <p:cNvSpPr>
            <a:spLocks noGrp="1"/>
          </p:cNvSpPr>
          <p:nvPr>
            <p:ph type="sldNum" sz="quarter" idx="12"/>
          </p:nvPr>
        </p:nvSpPr>
        <p:spPr/>
        <p:txBody>
          <a:bodyPr/>
          <a:lstStyle/>
          <a:p>
            <a:fld id="{FE024F78-56A6-7740-B68D-8D4D026EDF3F}" type="slidenum">
              <a:rPr lang="en-US" smtClean="0"/>
              <a:pPr/>
              <a:t>15</a:t>
            </a:fld>
            <a:endParaRPr lang="en-US" dirty="0"/>
          </a:p>
        </p:txBody>
      </p:sp>
      <p:pic>
        <p:nvPicPr>
          <p:cNvPr id="7" name="Immagine 6" descr="Immagine che contiene testo, schermata, software, Carattere&#10;&#10;Descrizione generata automaticamente">
            <a:extLst>
              <a:ext uri="{FF2B5EF4-FFF2-40B4-BE49-F238E27FC236}">
                <a16:creationId xmlns:a16="http://schemas.microsoft.com/office/drawing/2014/main" id="{6A6E50C7-74CE-2CA1-AD85-C39D22B6D316}"/>
              </a:ext>
            </a:extLst>
          </p:cNvPr>
          <p:cNvPicPr>
            <a:picLocks noChangeAspect="1"/>
          </p:cNvPicPr>
          <p:nvPr/>
        </p:nvPicPr>
        <p:blipFill>
          <a:blip r:embed="rId2"/>
          <a:stretch>
            <a:fillRect/>
          </a:stretch>
        </p:blipFill>
        <p:spPr>
          <a:xfrm>
            <a:off x="2156602" y="1621751"/>
            <a:ext cx="7321061" cy="3353615"/>
          </a:xfrm>
          <a:prstGeom prst="rect">
            <a:avLst/>
          </a:prstGeom>
        </p:spPr>
      </p:pic>
      <p:sp>
        <p:nvSpPr>
          <p:cNvPr id="8" name="Text Placeholder 3">
            <a:extLst>
              <a:ext uri="{FF2B5EF4-FFF2-40B4-BE49-F238E27FC236}">
                <a16:creationId xmlns:a16="http://schemas.microsoft.com/office/drawing/2014/main" id="{64848C04-AE0A-0567-BEDC-E54F5DF104A4}"/>
              </a:ext>
            </a:extLst>
          </p:cNvPr>
          <p:cNvSpPr txBox="1">
            <a:spLocks/>
          </p:cNvSpPr>
          <p:nvPr/>
        </p:nvSpPr>
        <p:spPr>
          <a:xfrm>
            <a:off x="728580" y="5297396"/>
            <a:ext cx="10908452" cy="1189668"/>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La regola di sopra permette al modulo GESTORE_TOP, qualora non fosse stato possibile posizionare nessuna nave in verticale partendo da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cella_top</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x,y</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di poter asserire le righe nelle quali potenzialmente potrà essere eseguita l'</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a:t>
            </a:r>
          </a:p>
        </p:txBody>
      </p:sp>
      <p:sp>
        <p:nvSpPr>
          <p:cNvPr id="11" name="Titolo 2">
            <a:extLst>
              <a:ext uri="{FF2B5EF4-FFF2-40B4-BE49-F238E27FC236}">
                <a16:creationId xmlns:a16="http://schemas.microsoft.com/office/drawing/2014/main" id="{DC0EA6E4-B9F6-941C-B99F-66602C9EB4E5}"/>
              </a:ext>
            </a:extLst>
          </p:cNvPr>
          <p:cNvSpPr>
            <a:spLocks noGrp="1"/>
          </p:cNvSpPr>
          <p:nvPr>
            <p:ph type="title"/>
          </p:nvPr>
        </p:nvSpPr>
        <p:spPr>
          <a:xfrm>
            <a:off x="838200" y="612475"/>
            <a:ext cx="10515600" cy="267418"/>
          </a:xfrm>
        </p:spPr>
        <p:txBody>
          <a:bodyPr/>
          <a:lstStyle/>
          <a:p>
            <a:r>
              <a:rPr lang="it-IT" dirty="0"/>
              <a:t>Regola di </a:t>
            </a:r>
            <a:r>
              <a:rPr lang="it-IT" dirty="0" err="1"/>
              <a:t>GestoreTop</a:t>
            </a:r>
            <a:r>
              <a:rPr lang="it-IT" dirty="0"/>
              <a:t> per far partire la gestione dell'</a:t>
            </a:r>
            <a:r>
              <a:rPr lang="it-IT" dirty="0" err="1"/>
              <a:t>unguess</a:t>
            </a:r>
            <a:endParaRPr lang="en-US" dirty="0"/>
          </a:p>
        </p:txBody>
      </p:sp>
    </p:spTree>
    <p:extLst>
      <p:ext uri="{BB962C8B-B14F-4D97-AF65-F5344CB8AC3E}">
        <p14:creationId xmlns:p14="http://schemas.microsoft.com/office/powerpoint/2010/main" val="636696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F9FC78C1-87D0-EDA3-2793-85F44EA8E9A0}"/>
              </a:ext>
            </a:extLst>
          </p:cNvPr>
          <p:cNvSpPr>
            <a:spLocks noGrp="1"/>
          </p:cNvSpPr>
          <p:nvPr>
            <p:ph type="sldNum" sz="quarter" idx="12"/>
          </p:nvPr>
        </p:nvSpPr>
        <p:spPr/>
        <p:txBody>
          <a:bodyPr/>
          <a:lstStyle/>
          <a:p>
            <a:fld id="{FE024F78-56A6-7740-B68D-8D4D026EDF3F}" type="slidenum">
              <a:rPr lang="en-US" smtClean="0"/>
              <a:pPr/>
              <a:t>16</a:t>
            </a:fld>
            <a:endParaRPr lang="en-US" dirty="0"/>
          </a:p>
        </p:txBody>
      </p:sp>
      <p:graphicFrame>
        <p:nvGraphicFramePr>
          <p:cNvPr id="8" name="Table 7">
            <a:extLst>
              <a:ext uri="{FF2B5EF4-FFF2-40B4-BE49-F238E27FC236}">
                <a16:creationId xmlns:a16="http://schemas.microsoft.com/office/drawing/2014/main" id="{F37702D6-F8DC-1BB1-1386-8ED5753796FB}"/>
              </a:ext>
            </a:extLst>
          </p:cNvPr>
          <p:cNvGraphicFramePr>
            <a:graphicFrameLocks/>
          </p:cNvGraphicFramePr>
          <p:nvPr>
            <p:extLst>
              <p:ext uri="{D42A27DB-BD31-4B8C-83A1-F6EECF244321}">
                <p14:modId xmlns:p14="http://schemas.microsoft.com/office/powerpoint/2010/main" val="729454693"/>
              </p:ext>
            </p:extLst>
          </p:nvPr>
        </p:nvGraphicFramePr>
        <p:xfrm>
          <a:off x="629728" y="1557376"/>
          <a:ext cx="10791646" cy="4261285"/>
        </p:xfrm>
        <a:graphic>
          <a:graphicData uri="http://schemas.openxmlformats.org/drawingml/2006/table">
            <a:tbl>
              <a:tblPr firstRow="1" bandRow="1">
                <a:tableStyleId>{5C22544A-7EE6-4342-B048-85BDC9FD1C3A}</a:tableStyleId>
              </a:tblPr>
              <a:tblGrid>
                <a:gridCol w="5960638">
                  <a:extLst>
                    <a:ext uri="{9D8B030D-6E8A-4147-A177-3AD203B41FA5}">
                      <a16:colId xmlns:a16="http://schemas.microsoft.com/office/drawing/2014/main" val="1886700380"/>
                    </a:ext>
                  </a:extLst>
                </a:gridCol>
                <a:gridCol w="4831008">
                  <a:extLst>
                    <a:ext uri="{9D8B030D-6E8A-4147-A177-3AD203B41FA5}">
                      <a16:colId xmlns:a16="http://schemas.microsoft.com/office/drawing/2014/main" val="132993793"/>
                    </a:ext>
                  </a:extLst>
                </a:gridCol>
              </a:tblGrid>
              <a:tr h="678403">
                <a:tc>
                  <a:txBody>
                    <a:bodyPr/>
                    <a:lstStyle/>
                    <a:p>
                      <a:pPr algn="ctr"/>
                      <a:r>
                        <a:rPr lang="it-IT" sz="1600" dirty="0">
                          <a:latin typeface="Arial Nova" panose="020B0504020202020204" pitchFamily="34" charset="0"/>
                        </a:rPr>
                        <a:t>Nome regola</a:t>
                      </a: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Arial Nova" panose="020B0504020202020204" pitchFamily="34" charset="0"/>
                          <a:cs typeface="Biome" panose="020B0503030204020804" pitchFamily="34" charset="0"/>
                        </a:rPr>
                        <a:t>Descrizione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859014">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eseguo_unguess_lungo_la_stessa_colonna_di_cella_top</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Supponendo che lungo la colonna y non sia possibile piazzare una bandierina:</a:t>
                      </a:r>
                    </a:p>
                    <a:p>
                      <a:pPr algn="ctr"/>
                      <a:r>
                        <a:rPr lang="it-IT" sz="1000" dirty="0">
                          <a:solidFill>
                            <a:schemeClr val="bg1"/>
                          </a:solidFill>
                          <a:latin typeface="Arial Nova" panose="020B0504020202020204" pitchFamily="34" charset="0"/>
                        </a:rPr>
                        <a:t>rimanendo fissa la colonna y, verrà cercata una bandierina presente in una qualche cella(</a:t>
                      </a:r>
                      <a:r>
                        <a:rPr lang="it-IT" sz="1000" dirty="0" err="1">
                          <a:solidFill>
                            <a:schemeClr val="bg1"/>
                          </a:solidFill>
                          <a:latin typeface="Arial Nova" panose="020B0504020202020204" pitchFamily="34" charset="0"/>
                        </a:rPr>
                        <a:t>x,y</a:t>
                      </a:r>
                      <a:r>
                        <a:rPr lang="it-IT" sz="1000" dirty="0">
                          <a:solidFill>
                            <a:schemeClr val="bg1"/>
                          </a:solidFill>
                          <a:latin typeface="Arial Nova" panose="020B0504020202020204" pitchFamily="34" charset="0"/>
                        </a:rPr>
                        <a:t>) tale che in questa cella non sia noto che sia presente un qualche pezzo di nave oppure un sottomarino sulla quale eseguire l'</a:t>
                      </a:r>
                      <a:r>
                        <a:rPr lang="it-IT" sz="1000" dirty="0" err="1">
                          <a:solidFill>
                            <a:schemeClr val="bg1"/>
                          </a:solidFill>
                          <a:latin typeface="Arial Nova" panose="020B0504020202020204" pitchFamily="34" charset="0"/>
                        </a:rPr>
                        <a:t>unguess</a:t>
                      </a:r>
                      <a:endParaRPr lang="en-US" sz="10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882697">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eseguo_unguess_su_riga_sotto_a_cella_top</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Supponendo che lungo la riga sotto a </a:t>
                      </a:r>
                      <a:r>
                        <a:rPr lang="it-IT" sz="1000" dirty="0" err="1">
                          <a:solidFill>
                            <a:schemeClr val="bg1"/>
                          </a:solidFill>
                          <a:latin typeface="Arial Nova" panose="020B0504020202020204" pitchFamily="34" charset="0"/>
                        </a:rPr>
                        <a:t>cella_top</a:t>
                      </a:r>
                      <a:r>
                        <a:rPr lang="it-IT" sz="1000" dirty="0">
                          <a:solidFill>
                            <a:schemeClr val="bg1"/>
                          </a:solidFill>
                          <a:latin typeface="Arial Nova" panose="020B0504020202020204" pitchFamily="34" charset="0"/>
                        </a:rPr>
                        <a:t> non sia possibile piazzare una bandierina:</a:t>
                      </a:r>
                    </a:p>
                    <a:p>
                      <a:pPr algn="ctr"/>
                      <a:r>
                        <a:rPr lang="it-IT" sz="1000" dirty="0">
                          <a:solidFill>
                            <a:schemeClr val="bg1"/>
                          </a:solidFill>
                          <a:latin typeface="Arial Nova" panose="020B0504020202020204" pitchFamily="34" charset="0"/>
                        </a:rPr>
                        <a:t>rimanendo fissa la x_row_sotto_1, verrà cercata una bandierina presente in una qualche cella(x_row_sotto_1, </a:t>
                      </a:r>
                      <a:r>
                        <a:rPr lang="it-IT" sz="1000" dirty="0" err="1">
                          <a:solidFill>
                            <a:schemeClr val="bg1"/>
                          </a:solidFill>
                          <a:latin typeface="Arial Nova" panose="020B0504020202020204" pitchFamily="34" charset="0"/>
                        </a:rPr>
                        <a:t>y_var</a:t>
                      </a:r>
                      <a:r>
                        <a:rPr lang="it-IT" sz="1000" dirty="0">
                          <a:solidFill>
                            <a:schemeClr val="bg1"/>
                          </a:solidFill>
                          <a:latin typeface="Arial Nova" panose="020B0504020202020204" pitchFamily="34" charset="0"/>
                        </a:rPr>
                        <a:t>) tale che in questa cella non sia noto che sia presente un qualche pezzo di nave oppure un sottomarino sulla quale eseguire l'</a:t>
                      </a:r>
                      <a:r>
                        <a:rPr lang="it-IT" sz="1000" dirty="0" err="1">
                          <a:solidFill>
                            <a:schemeClr val="bg1"/>
                          </a:solidFill>
                          <a:latin typeface="Arial Nova" panose="020B0504020202020204" pitchFamily="34" charset="0"/>
                        </a:rPr>
                        <a:t>unguess</a:t>
                      </a:r>
                      <a:endParaRPr lang="en-US" sz="10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859014">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eseguo_unguess_su_due_righe_sotto_a_cella_top</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Supponendo che due righe sotto a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cella_top</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 non sia possibile piazzare una bandierina:</a:t>
                      </a:r>
                    </a:p>
                    <a:p>
                      <a:pPr algn="ct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rimanendo fissa la x_row_sotto_2, verrà cercata una bandierina presente in una qualche cella(x_row_sotto_2,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y_var</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 tale che in questa cella non sia noto che sia presente un qualche pezzo di nave oppure un sottomarino sulla quale eseguire l'</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unguess</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r h="859014">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eseguo_unguess_su_tre_righe_sotto_a_cella_top</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algn="ct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Supponendo che tre righe sotto a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cella_top</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 non sia possibile piazzare una bandierina:</a:t>
                      </a:r>
                    </a:p>
                    <a:p>
                      <a:pPr algn="ct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rimanendo fissa la x_row_sotto_3, verrà cercata una bandierina presente in una qualche cella(x_row_sotto_3,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y_var</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 tale che in questa cella non sia noto che sia presente un qualche pezzo di nave oppure un sottomarino sulla quale eseguire l'</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unguess</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2985697070"/>
                  </a:ext>
                </a:extLst>
              </a:tr>
            </a:tbl>
          </a:graphicData>
        </a:graphic>
      </p:graphicFrame>
      <p:sp>
        <p:nvSpPr>
          <p:cNvPr id="10" name="Text Placeholder 3">
            <a:extLst>
              <a:ext uri="{FF2B5EF4-FFF2-40B4-BE49-F238E27FC236}">
                <a16:creationId xmlns:a16="http://schemas.microsoft.com/office/drawing/2014/main" id="{862B35C7-A7BB-46BF-D8AC-6ED8BA6C1CC8}"/>
              </a:ext>
            </a:extLst>
          </p:cNvPr>
          <p:cNvSpPr txBox="1">
            <a:spLocks/>
          </p:cNvSpPr>
          <p:nvPr/>
        </p:nvSpPr>
        <p:spPr>
          <a:xfrm>
            <a:off x="1164566" y="379562"/>
            <a:ext cx="10101532" cy="1009291"/>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Supponendo </a:t>
            </a:r>
            <a:r>
              <a:rPr lang="it-IT" b="1" i="1" dirty="0" err="1">
                <a:solidFill>
                  <a:schemeClr val="bg2"/>
                </a:solidFill>
                <a:latin typeface="Calibri" panose="020F0502020204030204" pitchFamily="34" charset="0"/>
                <a:ea typeface="Calibri" panose="020F0502020204030204" pitchFamily="34" charset="0"/>
                <a:cs typeface="Calibri" panose="020F0502020204030204" pitchFamily="34" charset="0"/>
              </a:rPr>
              <a:t>cella_top</a:t>
            </a: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a:t>
            </a:r>
            <a:r>
              <a:rPr lang="it-IT" b="1" i="1" dirty="0" err="1">
                <a:solidFill>
                  <a:schemeClr val="bg2"/>
                </a:solidFill>
                <a:latin typeface="Calibri" panose="020F0502020204030204" pitchFamily="34" charset="0"/>
                <a:ea typeface="Calibri" panose="020F0502020204030204" pitchFamily="34" charset="0"/>
                <a:cs typeface="Calibri" panose="020F0502020204030204" pitchFamily="34" charset="0"/>
              </a:rPr>
              <a:t>x,y</a:t>
            </a: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 solo una di queste regole di expertise potrà essere eseguita in modo tale da richiedere l'esecuzione dell'</a:t>
            </a:r>
            <a:r>
              <a:rPr lang="it-IT" b="1" i="1"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 su una particolare cella (qualora scattasse più di una regola presente qui sotto allora verrà eseguita solamente quella che nel file sorgente è stata scritta prima):</a:t>
            </a:r>
            <a:endParaRPr lang="it-IT"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Tabella 1">
            <a:extLst>
              <a:ext uri="{FF2B5EF4-FFF2-40B4-BE49-F238E27FC236}">
                <a16:creationId xmlns:a16="http://schemas.microsoft.com/office/drawing/2014/main" id="{30F3C423-A18B-E9CD-1A0D-B8275EC20F15}"/>
              </a:ext>
            </a:extLst>
          </p:cNvPr>
          <p:cNvGraphicFramePr>
            <a:graphicFrameLocks noGrp="1"/>
          </p:cNvGraphicFramePr>
          <p:nvPr>
            <p:extLst>
              <p:ext uri="{D42A27DB-BD31-4B8C-83A1-F6EECF244321}">
                <p14:modId xmlns:p14="http://schemas.microsoft.com/office/powerpoint/2010/main" val="1542689046"/>
              </p:ext>
            </p:extLst>
          </p:nvPr>
        </p:nvGraphicFramePr>
        <p:xfrm>
          <a:off x="629728" y="5818661"/>
          <a:ext cx="10791646" cy="859014"/>
        </p:xfrm>
        <a:graphic>
          <a:graphicData uri="http://schemas.openxmlformats.org/drawingml/2006/table">
            <a:tbl>
              <a:tblPr firstRow="1" bandRow="1">
                <a:tableStyleId>{5C22544A-7EE6-4342-B048-85BDC9FD1C3A}</a:tableStyleId>
              </a:tblPr>
              <a:tblGrid>
                <a:gridCol w="5960638">
                  <a:extLst>
                    <a:ext uri="{9D8B030D-6E8A-4147-A177-3AD203B41FA5}">
                      <a16:colId xmlns:a16="http://schemas.microsoft.com/office/drawing/2014/main" val="928993532"/>
                    </a:ext>
                  </a:extLst>
                </a:gridCol>
                <a:gridCol w="4831008">
                  <a:extLst>
                    <a:ext uri="{9D8B030D-6E8A-4147-A177-3AD203B41FA5}">
                      <a16:colId xmlns:a16="http://schemas.microsoft.com/office/drawing/2014/main" val="3197080489"/>
                    </a:ext>
                  </a:extLst>
                </a:gridCol>
              </a:tblGrid>
              <a:tr h="859014">
                <a:tc>
                  <a:txBody>
                    <a:bodyPr/>
                    <a:lstStyle/>
                    <a:p>
                      <a:r>
                        <a:rPr lang="it-IT" sz="1600" b="0" kern="1200" dirty="0" err="1">
                          <a:solidFill>
                            <a:schemeClr val="lt1"/>
                          </a:solidFill>
                          <a:effectLst/>
                          <a:latin typeface="Calibri" panose="020F0502020204030204" pitchFamily="34" charset="0"/>
                          <a:ea typeface="Calibri" panose="020F0502020204030204" pitchFamily="34" charset="0"/>
                          <a:cs typeface="Calibri" panose="020F0502020204030204" pitchFamily="34" charset="0"/>
                        </a:rPr>
                        <a:t>aggiorno_struttura_k_per_row_per_col_bandierine_posizionate</a:t>
                      </a:r>
                      <a:endParaRPr lang="it-IT" sz="1600" b="0" kern="1200" dirty="0">
                        <a:solidFill>
                          <a:schemeClr val="lt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algn="ct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Verrà eseguita se non è stato possibile piazzare né una nave e né eseguire l'</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unguess</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 su una qualche cella. Questa regola si preoccuperà quindi di aggiornare la struttura interna all'agente per permettere di ricordarsi che comunque ha posizionato una bandierina in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cella_top</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x,y</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3394570533"/>
                  </a:ext>
                </a:extLst>
              </a:tr>
            </a:tbl>
          </a:graphicData>
        </a:graphic>
      </p:graphicFrame>
    </p:spTree>
    <p:extLst>
      <p:ext uri="{BB962C8B-B14F-4D97-AF65-F5344CB8AC3E}">
        <p14:creationId xmlns:p14="http://schemas.microsoft.com/office/powerpoint/2010/main" val="2351712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F298935E-2FC9-8AAB-D70B-34D322CEDA6E}"/>
              </a:ext>
            </a:extLst>
          </p:cNvPr>
          <p:cNvSpPr>
            <a:spLocks noGrp="1"/>
          </p:cNvSpPr>
          <p:nvPr>
            <p:ph type="sldNum" sz="quarter" idx="12"/>
          </p:nvPr>
        </p:nvSpPr>
        <p:spPr/>
        <p:txBody>
          <a:bodyPr/>
          <a:lstStyle/>
          <a:p>
            <a:fld id="{FE024F78-56A6-7740-B68D-8D4D026EDF3F}" type="slidenum">
              <a:rPr lang="en-US" smtClean="0"/>
              <a:pPr/>
              <a:t>17</a:t>
            </a:fld>
            <a:endParaRPr lang="en-US" dirty="0"/>
          </a:p>
        </p:txBody>
      </p:sp>
      <p:sp>
        <p:nvSpPr>
          <p:cNvPr id="8" name="Segnaposto piè di pagina 3">
            <a:extLst>
              <a:ext uri="{FF2B5EF4-FFF2-40B4-BE49-F238E27FC236}">
                <a16:creationId xmlns:a16="http://schemas.microsoft.com/office/drawing/2014/main" id="{20790B4E-DD97-1B6C-41C6-8225F5AF47F1}"/>
              </a:ext>
            </a:extLst>
          </p:cNvPr>
          <p:cNvSpPr>
            <a:spLocks noGrp="1"/>
          </p:cNvSpPr>
          <p:nvPr>
            <p:ph type="ftr" sz="quarter" idx="11"/>
          </p:nvPr>
        </p:nvSpPr>
        <p:spPr>
          <a:xfrm>
            <a:off x="1351043" y="379951"/>
            <a:ext cx="10009945" cy="568955"/>
          </a:xfrm>
        </p:spPr>
        <p:txBody>
          <a:bodyPr/>
          <a:lstStyle/>
          <a:p>
            <a:pPr marL="285750" indent="-285750" algn="l">
              <a:buFont typeface="Wingdings" panose="05000000000000000000" pitchFamily="2" charset="2"/>
              <a:buChar char="Ø"/>
            </a:pP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Dopo che una delle regole di richiesta </a:t>
            </a:r>
            <a:r>
              <a:rPr lang="it-IT" b="1" i="1"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 della slide precedente sarà stata eseguita e supponendo che la cella(</a:t>
            </a:r>
            <a:r>
              <a:rPr lang="it-IT" b="1" i="1" dirty="0" err="1">
                <a:solidFill>
                  <a:schemeClr val="bg2"/>
                </a:solidFill>
                <a:latin typeface="Calibri" panose="020F0502020204030204" pitchFamily="34" charset="0"/>
                <a:ea typeface="Calibri" panose="020F0502020204030204" pitchFamily="34" charset="0"/>
                <a:cs typeface="Calibri" panose="020F0502020204030204" pitchFamily="34" charset="0"/>
              </a:rPr>
              <a:t>x,y</a:t>
            </a: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 sulla quale è stata richiesta l'</a:t>
            </a:r>
            <a:r>
              <a:rPr lang="it-IT" b="1" i="1"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 appartenga ad un cacciatorpediniere:</a:t>
            </a:r>
            <a:endParaRPr lang="it-IT"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pic>
        <p:nvPicPr>
          <p:cNvPr id="12" name="Immagine 11" descr="Immagine che contiene testo, schermata&#10;&#10;Descrizione generata automaticamente">
            <a:extLst>
              <a:ext uri="{FF2B5EF4-FFF2-40B4-BE49-F238E27FC236}">
                <a16:creationId xmlns:a16="http://schemas.microsoft.com/office/drawing/2014/main" id="{CACE393E-7036-55B0-A2B9-F1C7FE3DFD14}"/>
              </a:ext>
            </a:extLst>
          </p:cNvPr>
          <p:cNvPicPr>
            <a:picLocks noChangeAspect="1"/>
          </p:cNvPicPr>
          <p:nvPr/>
        </p:nvPicPr>
        <p:blipFill>
          <a:blip r:embed="rId2"/>
          <a:stretch>
            <a:fillRect/>
          </a:stretch>
        </p:blipFill>
        <p:spPr>
          <a:xfrm>
            <a:off x="1690777" y="948906"/>
            <a:ext cx="7168551" cy="4441036"/>
          </a:xfrm>
          <a:prstGeom prst="rect">
            <a:avLst/>
          </a:prstGeom>
        </p:spPr>
      </p:pic>
      <p:sp>
        <p:nvSpPr>
          <p:cNvPr id="13" name="Freccia a sinistra 12">
            <a:extLst>
              <a:ext uri="{FF2B5EF4-FFF2-40B4-BE49-F238E27FC236}">
                <a16:creationId xmlns:a16="http://schemas.microsoft.com/office/drawing/2014/main" id="{DB6EED49-5CEE-3D4D-6303-3344DD88AC73}"/>
              </a:ext>
            </a:extLst>
          </p:cNvPr>
          <p:cNvSpPr/>
          <p:nvPr/>
        </p:nvSpPr>
        <p:spPr>
          <a:xfrm>
            <a:off x="6356015" y="2643995"/>
            <a:ext cx="483079" cy="163902"/>
          </a:xfrm>
          <a:prstGeom prst="lef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Freccia a sinistra 13">
            <a:extLst>
              <a:ext uri="{FF2B5EF4-FFF2-40B4-BE49-F238E27FC236}">
                <a16:creationId xmlns:a16="http://schemas.microsoft.com/office/drawing/2014/main" id="{7F0A304A-1FF7-0917-CFFF-0A4FB1C7370A}"/>
              </a:ext>
            </a:extLst>
          </p:cNvPr>
          <p:cNvSpPr/>
          <p:nvPr/>
        </p:nvSpPr>
        <p:spPr>
          <a:xfrm>
            <a:off x="7783903" y="5069456"/>
            <a:ext cx="483079" cy="163902"/>
          </a:xfrm>
          <a:prstGeom prst="lef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 Placeholder 3">
            <a:extLst>
              <a:ext uri="{FF2B5EF4-FFF2-40B4-BE49-F238E27FC236}">
                <a16:creationId xmlns:a16="http://schemas.microsoft.com/office/drawing/2014/main" id="{F2EF5CB5-9F6F-E911-D9C1-2FEAB0DD7819}"/>
              </a:ext>
            </a:extLst>
          </p:cNvPr>
          <p:cNvSpPr txBox="1">
            <a:spLocks/>
          </p:cNvSpPr>
          <p:nvPr/>
        </p:nvSpPr>
        <p:spPr>
          <a:xfrm>
            <a:off x="1351043" y="5563494"/>
            <a:ext cx="10009945" cy="1022873"/>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L'incremento del numero totale di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cacciatorpedinieri</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ancora da trovare viene fatto perché poiché è stata eseguita l'</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su una cella che l'agente pensava appartenesse ad un cacciatorpediniere, allora vuol dire che il cacciatorpediniere che l'agente pensava di aver trovato in realtà era sbagliato</a:t>
            </a:r>
          </a:p>
        </p:txBody>
      </p:sp>
    </p:spTree>
    <p:extLst>
      <p:ext uri="{BB962C8B-B14F-4D97-AF65-F5344CB8AC3E}">
        <p14:creationId xmlns:p14="http://schemas.microsoft.com/office/powerpoint/2010/main" val="3552979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CC9D747-2A34-6B02-BC17-BD8B1B83E45A}"/>
              </a:ext>
            </a:extLst>
          </p:cNvPr>
          <p:cNvSpPr>
            <a:spLocks noGrp="1"/>
          </p:cNvSpPr>
          <p:nvPr>
            <p:ph type="title"/>
          </p:nvPr>
        </p:nvSpPr>
        <p:spPr>
          <a:xfrm>
            <a:off x="849351" y="365126"/>
            <a:ext cx="10515600" cy="514768"/>
          </a:xfrm>
        </p:spPr>
        <p:txBody>
          <a:bodyPr/>
          <a:lstStyle/>
          <a:p>
            <a:r>
              <a:rPr lang="it-IT" dirty="0"/>
              <a:t>Gestori rimanenti..</a:t>
            </a:r>
            <a:endParaRPr lang="en-US" dirty="0"/>
          </a:p>
        </p:txBody>
      </p:sp>
      <p:sp>
        <p:nvSpPr>
          <p:cNvPr id="5" name="Segnaposto numero diapositiva 4">
            <a:extLst>
              <a:ext uri="{FF2B5EF4-FFF2-40B4-BE49-F238E27FC236}">
                <a16:creationId xmlns:a16="http://schemas.microsoft.com/office/drawing/2014/main" id="{F3BF3144-D00E-2C77-08F8-E44ABA58594F}"/>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
        <p:nvSpPr>
          <p:cNvPr id="6" name="Text Placeholder 3">
            <a:extLst>
              <a:ext uri="{FF2B5EF4-FFF2-40B4-BE49-F238E27FC236}">
                <a16:creationId xmlns:a16="http://schemas.microsoft.com/office/drawing/2014/main" id="{58CE15F4-0F1D-FD11-D088-17907054E07A}"/>
              </a:ext>
            </a:extLst>
          </p:cNvPr>
          <p:cNvSpPr txBox="1">
            <a:spLocks/>
          </p:cNvSpPr>
          <p:nvPr/>
        </p:nvSpPr>
        <p:spPr>
          <a:xfrm>
            <a:off x="1056385" y="1233576"/>
            <a:ext cx="10675540" cy="5357747"/>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Per i gestori rimanenti: </a:t>
            </a:r>
          </a:p>
          <a:p>
            <a:pPr marL="285750" indent="-285750" algn="l">
              <a:buFont typeface="Wingdings" panose="05000000000000000000" pitchFamily="2" charset="2"/>
              <a:buChar char="ü"/>
            </a:pP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GESTORE_BOT : simile al GESTORE_TOP con la differenza che l'agente proverà a posizionare una qualche nave partendo dal basso e muovendosi verso l'alto</a:t>
            </a:r>
          </a:p>
          <a:p>
            <a:pPr marL="285750" indent="-285750" algn="l">
              <a:buFont typeface="Wingdings" panose="05000000000000000000" pitchFamily="2" charset="2"/>
              <a:buChar char="ü"/>
            </a:pP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GESTORE_LEFT : stessa cosa di GESTORE_TOP ma proverà a posizionare una qualche nave spostandosi verso destra</a:t>
            </a:r>
          </a:p>
          <a:p>
            <a:pPr marL="285750" indent="-285750" algn="l">
              <a:buFont typeface="Wingdings" panose="05000000000000000000" pitchFamily="2" charset="2"/>
              <a:buChar char="ü"/>
            </a:pP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GESTORE_RIGHT : stessa cosa di GESTORE_TOP ma proverà a posizionare una qualche nave spostandosi verso sinistra</a:t>
            </a:r>
          </a:p>
          <a:p>
            <a:pPr marL="285750" indent="-285750" algn="l">
              <a:buFont typeface="Wingdings" panose="05000000000000000000" pitchFamily="2" charset="2"/>
              <a:buChar char="ü"/>
            </a:pP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GESTORE_MIDDLE </a:t>
            </a:r>
            <a:r>
              <a:rPr lang="it-IT" b="1" i="1" dirty="0">
                <a:latin typeface="Calibri" panose="020F0502020204030204" pitchFamily="34" charset="0"/>
                <a:ea typeface="Calibri" panose="020F0502020204030204" pitchFamily="34" charset="0"/>
                <a:cs typeface="Calibri" panose="020F0502020204030204" pitchFamily="34" charset="0"/>
              </a:rPr>
              <a:t>:</a:t>
            </a:r>
            <a:r>
              <a:rPr lang="it-IT" b="1" i="1" dirty="0">
                <a:solidFill>
                  <a:srgbClr val="C00000"/>
                </a:solidFill>
                <a:latin typeface="Calibri" panose="020F0502020204030204" pitchFamily="34" charset="0"/>
                <a:ea typeface="Calibri" panose="020F0502020204030204" pitchFamily="34" charset="0"/>
                <a:cs typeface="Calibri" panose="020F0502020204030204" pitchFamily="34" charset="0"/>
              </a:rPr>
              <a:t> diverso rispetto ai gestori precedenti </a:t>
            </a: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in quanto conoscendo </a:t>
            </a:r>
            <a:r>
              <a:rPr lang="it-IT" b="1" i="1" dirty="0" err="1">
                <a:solidFill>
                  <a:schemeClr val="bg2"/>
                </a:solidFill>
                <a:latin typeface="Calibri" panose="020F0502020204030204" pitchFamily="34" charset="0"/>
                <a:ea typeface="Calibri" panose="020F0502020204030204" pitchFamily="34" charset="0"/>
                <a:cs typeface="Calibri" panose="020F0502020204030204" pitchFamily="34" charset="0"/>
              </a:rPr>
              <a:t>cella_middle</a:t>
            </a: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a:t>
            </a:r>
            <a:r>
              <a:rPr lang="it-IT" b="1" i="1" dirty="0" err="1">
                <a:solidFill>
                  <a:schemeClr val="bg2"/>
                </a:solidFill>
                <a:latin typeface="Calibri" panose="020F0502020204030204" pitchFamily="34" charset="0"/>
                <a:ea typeface="Calibri" panose="020F0502020204030204" pitchFamily="34" charset="0"/>
                <a:cs typeface="Calibri" panose="020F0502020204030204" pitchFamily="34" charset="0"/>
              </a:rPr>
              <a:t>x,y</a:t>
            </a:r>
            <a:r>
              <a:rPr lang="it-IT" b="1" i="1" dirty="0">
                <a:solidFill>
                  <a:schemeClr val="bg2"/>
                </a:solidFill>
                <a:latin typeface="Calibri" panose="020F0502020204030204" pitchFamily="34" charset="0"/>
                <a:ea typeface="Calibri" panose="020F0502020204030204" pitchFamily="34" charset="0"/>
                <a:cs typeface="Calibri" panose="020F0502020204030204" pitchFamily="34" charset="0"/>
              </a:rPr>
              <a:t>), l'agente valuterà differenti posizionamenti di una nave (incrociatore o corazzata)…</a:t>
            </a:r>
          </a:p>
        </p:txBody>
      </p:sp>
    </p:spTree>
    <p:extLst>
      <p:ext uri="{BB962C8B-B14F-4D97-AF65-F5344CB8AC3E}">
        <p14:creationId xmlns:p14="http://schemas.microsoft.com/office/powerpoint/2010/main" val="564346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168BC17-9D90-6509-81C5-E50DAEF3048E}"/>
              </a:ext>
            </a:extLst>
          </p:cNvPr>
          <p:cNvSpPr>
            <a:spLocks noGrp="1"/>
          </p:cNvSpPr>
          <p:nvPr>
            <p:ph type="title"/>
          </p:nvPr>
        </p:nvSpPr>
        <p:spPr>
          <a:xfrm>
            <a:off x="849351" y="266678"/>
            <a:ext cx="10515600" cy="587338"/>
          </a:xfrm>
        </p:spPr>
        <p:txBody>
          <a:bodyPr/>
          <a:lstStyle/>
          <a:p>
            <a:r>
              <a:rPr lang="it-IT" sz="3200" dirty="0">
                <a:latin typeface="Calibri" panose="020F0502020204030204" pitchFamily="34" charset="0"/>
                <a:ea typeface="Calibri" panose="020F0502020204030204" pitchFamily="34" charset="0"/>
                <a:cs typeface="Calibri" panose="020F0502020204030204" pitchFamily="34" charset="0"/>
              </a:rPr>
              <a:t>regole di expertise di </a:t>
            </a:r>
            <a:r>
              <a:rPr lang="en-US" sz="3200"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PIAZZAMENTO_CORAZZATA_MIDDLE</a:t>
            </a:r>
            <a:endParaRPr lang="en-US" sz="3200" dirty="0"/>
          </a:p>
        </p:txBody>
      </p:sp>
      <p:sp>
        <p:nvSpPr>
          <p:cNvPr id="5" name="Segnaposto numero diapositiva 4">
            <a:extLst>
              <a:ext uri="{FF2B5EF4-FFF2-40B4-BE49-F238E27FC236}">
                <a16:creationId xmlns:a16="http://schemas.microsoft.com/office/drawing/2014/main" id="{6243D865-ED14-6A7B-1E73-08BA7630261D}"/>
              </a:ext>
            </a:extLst>
          </p:cNvPr>
          <p:cNvSpPr>
            <a:spLocks noGrp="1"/>
          </p:cNvSpPr>
          <p:nvPr>
            <p:ph type="sldNum" sz="quarter" idx="12"/>
          </p:nvPr>
        </p:nvSpPr>
        <p:spPr/>
        <p:txBody>
          <a:bodyPr/>
          <a:lstStyle/>
          <a:p>
            <a:fld id="{FE024F78-56A6-7740-B68D-8D4D026EDF3F}" type="slidenum">
              <a:rPr lang="en-US" smtClean="0"/>
              <a:pPr/>
              <a:t>19</a:t>
            </a:fld>
            <a:endParaRPr lang="en-US" dirty="0"/>
          </a:p>
        </p:txBody>
      </p:sp>
      <p:graphicFrame>
        <p:nvGraphicFramePr>
          <p:cNvPr id="6" name="Table 7">
            <a:extLst>
              <a:ext uri="{FF2B5EF4-FFF2-40B4-BE49-F238E27FC236}">
                <a16:creationId xmlns:a16="http://schemas.microsoft.com/office/drawing/2014/main" id="{893B0517-DBD3-E498-AF3B-3E7E21BDAE3E}"/>
              </a:ext>
            </a:extLst>
          </p:cNvPr>
          <p:cNvGraphicFramePr>
            <a:graphicFrameLocks/>
          </p:cNvGraphicFramePr>
          <p:nvPr>
            <p:extLst>
              <p:ext uri="{D42A27DB-BD31-4B8C-83A1-F6EECF244321}">
                <p14:modId xmlns:p14="http://schemas.microsoft.com/office/powerpoint/2010/main" val="1987974961"/>
              </p:ext>
            </p:extLst>
          </p:nvPr>
        </p:nvGraphicFramePr>
        <p:xfrm>
          <a:off x="827049" y="931653"/>
          <a:ext cx="10515600" cy="5529532"/>
        </p:xfrm>
        <a:graphic>
          <a:graphicData uri="http://schemas.openxmlformats.org/drawingml/2006/table">
            <a:tbl>
              <a:tblPr firstRow="1" bandRow="1">
                <a:tableStyleId>{5C22544A-7EE6-4342-B048-85BDC9FD1C3A}</a:tableStyleId>
              </a:tblPr>
              <a:tblGrid>
                <a:gridCol w="5698518">
                  <a:extLst>
                    <a:ext uri="{9D8B030D-6E8A-4147-A177-3AD203B41FA5}">
                      <a16:colId xmlns:a16="http://schemas.microsoft.com/office/drawing/2014/main" val="1886700380"/>
                    </a:ext>
                  </a:extLst>
                </a:gridCol>
                <a:gridCol w="4817082">
                  <a:extLst>
                    <a:ext uri="{9D8B030D-6E8A-4147-A177-3AD203B41FA5}">
                      <a16:colId xmlns:a16="http://schemas.microsoft.com/office/drawing/2014/main" val="132993793"/>
                    </a:ext>
                  </a:extLst>
                </a:gridCol>
              </a:tblGrid>
              <a:tr h="417633">
                <a:tc>
                  <a:txBody>
                    <a:bodyPr/>
                    <a:lstStyle/>
                    <a:p>
                      <a:pPr algn="ctr"/>
                      <a:r>
                        <a:rPr lang="it-IT" sz="1600" dirty="0">
                          <a:latin typeface="Arial Nova" panose="020B0504020202020204" pitchFamily="34" charset="0"/>
                        </a:rPr>
                        <a:t>Nome regola</a:t>
                      </a: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Arial Nova" panose="020B0504020202020204" pitchFamily="34" charset="0"/>
                          <a:cs typeface="Biome" panose="020B0503030204020804" pitchFamily="34" charset="0"/>
                        </a:rPr>
                        <a:t>Descrizione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515560">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Posizionamento_corazzata_in_orizzontale_left_subito_sinistra</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Verificherà che sia possibile posizionare la corazzata supponendo che a sinistra di </a:t>
                      </a:r>
                      <a:r>
                        <a:rPr lang="it-IT" sz="1000" dirty="0" err="1">
                          <a:solidFill>
                            <a:schemeClr val="bg1"/>
                          </a:solidFill>
                          <a:latin typeface="Arial Nova" panose="020B0504020202020204" pitchFamily="34" charset="0"/>
                        </a:rPr>
                        <a:t>cella_middle</a:t>
                      </a:r>
                      <a:r>
                        <a:rPr lang="it-IT" sz="1000" dirty="0">
                          <a:solidFill>
                            <a:schemeClr val="bg1"/>
                          </a:solidFill>
                          <a:latin typeface="Arial Nova" panose="020B0504020202020204" pitchFamily="34" charset="0"/>
                        </a:rPr>
                        <a:t>(</a:t>
                      </a:r>
                      <a:r>
                        <a:rPr lang="it-IT" sz="1000" dirty="0" err="1">
                          <a:solidFill>
                            <a:schemeClr val="bg1"/>
                          </a:solidFill>
                          <a:latin typeface="Arial Nova" panose="020B0504020202020204" pitchFamily="34" charset="0"/>
                        </a:rPr>
                        <a:t>x,y</a:t>
                      </a:r>
                      <a:r>
                        <a:rPr lang="it-IT" sz="1000" dirty="0">
                          <a:solidFill>
                            <a:schemeClr val="bg1"/>
                          </a:solidFill>
                          <a:latin typeface="Arial Nova" panose="020B0504020202020204" pitchFamily="34" charset="0"/>
                        </a:rPr>
                        <a:t>) ci sia il "</a:t>
                      </a:r>
                      <a:r>
                        <a:rPr lang="it-IT" sz="1000" dirty="0" err="1">
                          <a:solidFill>
                            <a:schemeClr val="bg1"/>
                          </a:solidFill>
                          <a:latin typeface="Arial Nova" panose="020B0504020202020204" pitchFamily="34" charset="0"/>
                        </a:rPr>
                        <a:t>left</a:t>
                      </a:r>
                      <a:r>
                        <a:rPr lang="it-IT" sz="1000" dirty="0">
                          <a:solidFill>
                            <a:schemeClr val="bg1"/>
                          </a:solidFill>
                          <a:latin typeface="Arial Nova" panose="020B0504020202020204" pitchFamily="34" charset="0"/>
                        </a:rPr>
                        <a:t>"</a:t>
                      </a:r>
                      <a:endParaRPr lang="en-US" sz="10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739714">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Posizionamento_corazzata_in_orizzontale_right_subito_a_destra</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Verificherà che sia possibile posizionare la corazzata supponendo che a destra di </a:t>
                      </a:r>
                      <a:r>
                        <a:rPr lang="it-IT" sz="1000" dirty="0" err="1">
                          <a:solidFill>
                            <a:schemeClr val="bg1"/>
                          </a:solidFill>
                          <a:latin typeface="Arial Nova" panose="020B0504020202020204" pitchFamily="34" charset="0"/>
                        </a:rPr>
                        <a:t>cella_middle</a:t>
                      </a:r>
                      <a:r>
                        <a:rPr lang="it-IT" sz="1000" dirty="0">
                          <a:solidFill>
                            <a:schemeClr val="bg1"/>
                          </a:solidFill>
                          <a:latin typeface="Arial Nova" panose="020B0504020202020204" pitchFamily="34" charset="0"/>
                        </a:rPr>
                        <a:t>(</a:t>
                      </a:r>
                      <a:r>
                        <a:rPr lang="it-IT" sz="1000" dirty="0" err="1">
                          <a:solidFill>
                            <a:schemeClr val="bg1"/>
                          </a:solidFill>
                          <a:latin typeface="Arial Nova" panose="020B0504020202020204" pitchFamily="34" charset="0"/>
                        </a:rPr>
                        <a:t>x,y</a:t>
                      </a:r>
                      <a:r>
                        <a:rPr lang="it-IT" sz="1000" dirty="0">
                          <a:solidFill>
                            <a:schemeClr val="bg1"/>
                          </a:solidFill>
                          <a:latin typeface="Arial Nova" panose="020B0504020202020204" pitchFamily="34" charset="0"/>
                        </a:rPr>
                        <a:t>) ci sia il "</a:t>
                      </a:r>
                      <a:r>
                        <a:rPr lang="it-IT" sz="1000" dirty="0" err="1">
                          <a:solidFill>
                            <a:schemeClr val="bg1"/>
                          </a:solidFill>
                          <a:latin typeface="Arial Nova" panose="020B0504020202020204" pitchFamily="34" charset="0"/>
                        </a:rPr>
                        <a:t>right</a:t>
                      </a:r>
                      <a:r>
                        <a:rPr lang="it-IT" sz="1000" dirty="0">
                          <a:solidFill>
                            <a:schemeClr val="bg1"/>
                          </a:solidFill>
                          <a:latin typeface="Arial Nova" panose="020B0504020202020204" pitchFamily="34" charset="0"/>
                        </a:rPr>
                        <a:t>"</a:t>
                      </a:r>
                      <a:endParaRPr lang="en-US" sz="10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683400">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Gestione_conflitto_solo_orizzontale</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In caso di conflitto lungo la direzione orizzontale, questa regola tramite il calcolo dello score mostrato nella slide successiva permetterà ad altre regole di poter stabilire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qualle</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 delle due direzioni orizzontali precedenti è da preferire per il piazzamento della corazzata </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r h="515560">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Posizionamento_corazzata_in_verticale_bot_subito_sotto</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algn="ctr"/>
                      <a:r>
                        <a:rPr lang="it-IT" sz="1000" dirty="0">
                          <a:solidFill>
                            <a:schemeClr val="bg1"/>
                          </a:solidFill>
                          <a:latin typeface="Arial Nova" panose="020B0504020202020204" pitchFamily="34" charset="0"/>
                        </a:rPr>
                        <a:t>Verificherà che sia possibile posizionare la corazzata supponendo che subito sotto a </a:t>
                      </a:r>
                      <a:r>
                        <a:rPr lang="it-IT" sz="1000" dirty="0" err="1">
                          <a:solidFill>
                            <a:schemeClr val="bg1"/>
                          </a:solidFill>
                          <a:latin typeface="Arial Nova" panose="020B0504020202020204" pitchFamily="34" charset="0"/>
                        </a:rPr>
                        <a:t>cella_middle</a:t>
                      </a:r>
                      <a:r>
                        <a:rPr lang="it-IT" sz="1000" dirty="0">
                          <a:solidFill>
                            <a:schemeClr val="bg1"/>
                          </a:solidFill>
                          <a:latin typeface="Arial Nova" panose="020B0504020202020204" pitchFamily="34" charset="0"/>
                        </a:rPr>
                        <a:t>(</a:t>
                      </a:r>
                      <a:r>
                        <a:rPr lang="it-IT" sz="1000" dirty="0" err="1">
                          <a:solidFill>
                            <a:schemeClr val="bg1"/>
                          </a:solidFill>
                          <a:latin typeface="Arial Nova" panose="020B0504020202020204" pitchFamily="34" charset="0"/>
                        </a:rPr>
                        <a:t>x,y</a:t>
                      </a:r>
                      <a:r>
                        <a:rPr lang="it-IT" sz="1000" dirty="0">
                          <a:solidFill>
                            <a:schemeClr val="bg1"/>
                          </a:solidFill>
                          <a:latin typeface="Arial Nova" panose="020B0504020202020204" pitchFamily="34" charset="0"/>
                        </a:rPr>
                        <a:t>) ci sia il "bot"</a:t>
                      </a:r>
                      <a:endParaRPr lang="en-US" sz="10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2985697070"/>
                  </a:ext>
                </a:extLst>
              </a:tr>
              <a:tr h="721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Posizionamento_corazzata_in_verticale_top_subito_sopra</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dirty="0">
                          <a:solidFill>
                            <a:schemeClr val="bg1"/>
                          </a:solidFill>
                          <a:latin typeface="Arial Nova" panose="020B0504020202020204" pitchFamily="34" charset="0"/>
                        </a:rPr>
                        <a:t>Verificherà che sia possibile posizionare la corazzata supponendo che subito sopra a </a:t>
                      </a:r>
                      <a:r>
                        <a:rPr lang="it-IT" sz="1000" dirty="0" err="1">
                          <a:solidFill>
                            <a:schemeClr val="bg1"/>
                          </a:solidFill>
                          <a:latin typeface="Arial Nova" panose="020B0504020202020204" pitchFamily="34" charset="0"/>
                        </a:rPr>
                        <a:t>cella_middle</a:t>
                      </a:r>
                      <a:r>
                        <a:rPr lang="it-IT" sz="1000" dirty="0">
                          <a:solidFill>
                            <a:schemeClr val="bg1"/>
                          </a:solidFill>
                          <a:latin typeface="Arial Nova" panose="020B0504020202020204" pitchFamily="34" charset="0"/>
                        </a:rPr>
                        <a:t>(</a:t>
                      </a:r>
                      <a:r>
                        <a:rPr lang="it-IT" sz="1000" dirty="0" err="1">
                          <a:solidFill>
                            <a:schemeClr val="bg1"/>
                          </a:solidFill>
                          <a:latin typeface="Arial Nova" panose="020B0504020202020204" pitchFamily="34" charset="0"/>
                        </a:rPr>
                        <a:t>x,y</a:t>
                      </a:r>
                      <a:r>
                        <a:rPr lang="it-IT" sz="1000" dirty="0">
                          <a:solidFill>
                            <a:schemeClr val="bg1"/>
                          </a:solidFill>
                          <a:latin typeface="Arial Nova" panose="020B0504020202020204" pitchFamily="34" charset="0"/>
                        </a:rPr>
                        <a:t>) ci sia il "top"</a:t>
                      </a:r>
                      <a:endParaRPr lang="en-US" sz="1000" dirty="0">
                        <a:solidFill>
                          <a:schemeClr val="bg1"/>
                        </a:solidFill>
                        <a:latin typeface="Arial Nova" panose="020B0504020202020204" pitchFamily="34" charset="0"/>
                      </a:endParaRPr>
                    </a:p>
                    <a:p>
                      <a:pPr algn="ct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1749945108"/>
                  </a:ext>
                </a:extLst>
              </a:tr>
              <a:tr h="8732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Gestione_conflitto_solo_verticale</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In caso di conflitto lungo la direzione verticale, questa regola tramite il calcolo dello score mostrato nella slide successiva permetterà ad altre regole di poter stabilire quale delle due direzioni verticali precedenti è da preferire per il piazzamento della corazzata </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662908518"/>
                  </a:ext>
                </a:extLst>
              </a:tr>
              <a:tr h="1063066">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Calcolo_score</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In caso di conflitto lungo sia una direzione orizzontale che una verticale, questa regola tramite il calcolo dello score mostrato nella slide successiva  sotto permetterà ad altre regole di poter stabilire quale delle due direzioni è da preferire per il piazzamento della corazzata </a:t>
                      </a: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921938426"/>
                  </a:ext>
                </a:extLst>
              </a:tr>
            </a:tbl>
          </a:graphicData>
        </a:graphic>
      </p:graphicFrame>
    </p:spTree>
    <p:extLst>
      <p:ext uri="{BB962C8B-B14F-4D97-AF65-F5344CB8AC3E}">
        <p14:creationId xmlns:p14="http://schemas.microsoft.com/office/powerpoint/2010/main" val="329071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1003661" y="181156"/>
            <a:ext cx="6910627" cy="707366"/>
          </a:xfrm>
        </p:spPr>
        <p:txBody>
          <a:bodyPr/>
          <a:lstStyle/>
          <a:p>
            <a:r>
              <a:rPr lang="it-IT" dirty="0"/>
              <a:t>O</a:t>
            </a:r>
            <a:r>
              <a:rPr lang="en-US" dirty="0" err="1"/>
              <a:t>biettivo</a:t>
            </a:r>
            <a:endParaRPr lang="en-US" dirty="0"/>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336405" y="888522"/>
                <a:ext cx="7970833" cy="5788324"/>
              </a:xfrm>
            </p:spPr>
            <p:txBody>
              <a:bodyPr/>
              <a:lstStyle/>
              <a:p>
                <a:r>
                  <a:rPr lang="en-US" dirty="0">
                    <a:latin typeface="Calibri" panose="020F0502020204030204" pitchFamily="34" charset="0"/>
                    <a:ea typeface="Calibri" panose="020F0502020204030204" pitchFamily="34" charset="0"/>
                    <a:cs typeface="Calibri" panose="020F0502020204030204" pitchFamily="34" charset="0"/>
                  </a:rPr>
                  <a:t>Sviluppare un </a:t>
                </a:r>
                <a:r>
                  <a:rPr lang="en-US" dirty="0" err="1">
                    <a:latin typeface="Calibri" panose="020F0502020204030204" pitchFamily="34" charset="0"/>
                    <a:ea typeface="Calibri" panose="020F0502020204030204" pitchFamily="34" charset="0"/>
                    <a:cs typeface="Calibri" panose="020F0502020204030204" pitchFamily="34" charset="0"/>
                  </a:rPr>
                  <a:t>sistema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esperto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giochi</a:t>
                </a:r>
                <a:r>
                  <a:rPr lang="en-US" dirty="0">
                    <a:latin typeface="Calibri" panose="020F0502020204030204" pitchFamily="34" charset="0"/>
                    <a:ea typeface="Calibri" panose="020F0502020204030204" pitchFamily="34" charset="0"/>
                    <a:cs typeface="Calibri" panose="020F0502020204030204" pitchFamily="34" charset="0"/>
                  </a:rPr>
                  <a:t> ad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versione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semplificata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della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famigerata</a:t>
                </a:r>
                <a:r>
                  <a:rPr lang="en-US" dirty="0">
                    <a:latin typeface="Calibri" panose="020F0502020204030204" pitchFamily="34" charset="0"/>
                    <a:ea typeface="Calibri" panose="020F0502020204030204" pitchFamily="34" charset="0"/>
                    <a:cs typeface="Calibri" panose="020F0502020204030204" pitchFamily="34" charset="0"/>
                  </a:rPr>
                  <a:t> Battaglia </a:t>
                </a:r>
                <a:r>
                  <a:rPr lang="en-US" dirty="0" err="1">
                    <a:latin typeface="Calibri" panose="020F0502020204030204" pitchFamily="34" charset="0"/>
                    <a:ea typeface="Calibri" panose="020F0502020204030204" pitchFamily="34" charset="0"/>
                    <a:cs typeface="Calibri" panose="020F0502020204030204" pitchFamily="34" charset="0"/>
                  </a:rPr>
                  <a:t>Navale</a:t>
                </a:r>
                <a:r>
                  <a:rPr lang="en-US" dirty="0">
                    <a:latin typeface="Calibri" panose="020F0502020204030204" pitchFamily="34" charset="0"/>
                    <a:ea typeface="Calibri" panose="020F0502020204030204" pitchFamily="34" charset="0"/>
                    <a:cs typeface="Calibri" panose="020F0502020204030204" pitchFamily="34" charset="0"/>
                  </a:rPr>
                  <a:t>.</a:t>
                </a:r>
              </a:p>
              <a:p>
                <a:r>
                  <a:rPr lang="en-US" dirty="0">
                    <a:latin typeface="Calibri" panose="020F0502020204030204" pitchFamily="34" charset="0"/>
                    <a:ea typeface="Calibri" panose="020F0502020204030204" pitchFamily="34" charset="0"/>
                    <a:cs typeface="Calibri" panose="020F0502020204030204" pitchFamily="34" charset="0"/>
                  </a:rPr>
                  <a:t>Il </a:t>
                </a:r>
                <a:r>
                  <a:rPr lang="en-US" dirty="0" err="1">
                    <a:latin typeface="Calibri" panose="020F0502020204030204" pitchFamily="34" charset="0"/>
                    <a:ea typeface="Calibri" panose="020F0502020204030204" pitchFamily="34" charset="0"/>
                    <a:cs typeface="Calibri" panose="020F0502020204030204" pitchFamily="34" charset="0"/>
                  </a:rPr>
                  <a:t>gioco</a:t>
                </a:r>
                <a:r>
                  <a:rPr lang="en-US" dirty="0">
                    <a:latin typeface="Calibri" panose="020F0502020204030204" pitchFamily="34" charset="0"/>
                    <a:ea typeface="Calibri" panose="020F0502020204030204" pitchFamily="34" charset="0"/>
                    <a:cs typeface="Calibri" panose="020F0502020204030204" pitchFamily="34" charset="0"/>
                  </a:rPr>
                  <a:t> è </a:t>
                </a:r>
                <a:r>
                  <a:rPr lang="en-US" dirty="0" err="1">
                    <a:latin typeface="Calibri" panose="020F0502020204030204" pitchFamily="34" charset="0"/>
                    <a:ea typeface="Calibri" panose="020F0502020204030204" pitchFamily="34" charset="0"/>
                    <a:cs typeface="Calibri" panose="020F0502020204030204" pitchFamily="34" charset="0"/>
                  </a:rPr>
                  <a:t>nella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versione</a:t>
                </a:r>
                <a:r>
                  <a:rPr lang="en-US" dirty="0">
                    <a:latin typeface="Calibri" panose="020F0502020204030204" pitchFamily="34" charset="0"/>
                    <a:ea typeface="Calibri" panose="020F0502020204030204" pitchFamily="34" charset="0"/>
                    <a:cs typeface="Calibri" panose="020F0502020204030204" pitchFamily="34" charset="0"/>
                  </a:rPr>
                  <a:t> “in-</a:t>
                </a:r>
                <a:r>
                  <a:rPr lang="en-US" dirty="0" err="1">
                    <a:latin typeface="Calibri" panose="020F0502020204030204" pitchFamily="34" charset="0"/>
                    <a:ea typeface="Calibri" panose="020F0502020204030204" pitchFamily="34" charset="0"/>
                    <a:cs typeface="Calibri" panose="020F0502020204030204" pitchFamily="34" charset="0"/>
                  </a:rPr>
                  <a:t>solitario</a:t>
                </a:r>
                <a:r>
                  <a:rPr lang="en-US" dirty="0">
                    <a:latin typeface="Calibri" panose="020F0502020204030204" pitchFamily="34" charset="0"/>
                    <a:ea typeface="Calibri" panose="020F0502020204030204" pitchFamily="34" charset="0"/>
                    <a:cs typeface="Calibri" panose="020F0502020204030204" pitchFamily="34" charset="0"/>
                  </a:rPr>
                  <a:t>”, per cui </a:t>
                </a:r>
                <a:r>
                  <a:rPr lang="en-US" dirty="0" err="1">
                    <a:latin typeface="Calibri" panose="020F0502020204030204" pitchFamily="34" charset="0"/>
                    <a:ea typeface="Calibri" panose="020F0502020204030204" pitchFamily="34" charset="0"/>
                    <a:cs typeface="Calibri" panose="020F0502020204030204" pitchFamily="34" charset="0"/>
                  </a:rPr>
                  <a:t>c’è</a:t>
                </a:r>
                <a:r>
                  <a:rPr lang="en-US" dirty="0">
                    <a:latin typeface="Calibri" panose="020F0502020204030204" pitchFamily="34" charset="0"/>
                    <a:ea typeface="Calibri" panose="020F0502020204030204" pitchFamily="34" charset="0"/>
                    <a:cs typeface="Calibri" panose="020F0502020204030204" pitchFamily="34" charset="0"/>
                  </a:rPr>
                  <a:t> un solo </a:t>
                </a:r>
                <a:r>
                  <a:rPr lang="en-US" dirty="0" err="1">
                    <a:latin typeface="Calibri" panose="020F0502020204030204" pitchFamily="34" charset="0"/>
                    <a:ea typeface="Calibri" panose="020F0502020204030204" pitchFamily="34" charset="0"/>
                    <a:cs typeface="Calibri" panose="020F0502020204030204" pitchFamily="34" charset="0"/>
                  </a:rPr>
                  <a:t>giocatore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dovrà</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indovinare</a:t>
                </a:r>
                <a:r>
                  <a:rPr lang="en-US" dirty="0">
                    <a:latin typeface="Calibri" panose="020F0502020204030204" pitchFamily="34" charset="0"/>
                    <a:ea typeface="Calibri" panose="020F0502020204030204" pitchFamily="34" charset="0"/>
                    <a:cs typeface="Calibri" panose="020F0502020204030204" pitchFamily="34" charset="0"/>
                  </a:rPr>
                  <a:t> la </a:t>
                </a:r>
                <a:r>
                  <a:rPr lang="en-US" dirty="0" err="1">
                    <a:latin typeface="Calibri" panose="020F0502020204030204" pitchFamily="34" charset="0"/>
                    <a:ea typeface="Calibri" panose="020F0502020204030204" pitchFamily="34" charset="0"/>
                    <a:cs typeface="Calibri" panose="020F0502020204030204" pitchFamily="34" charset="0"/>
                  </a:rPr>
                  <a:t>posizione</a:t>
                </a:r>
                <a:r>
                  <a:rPr lang="en-US" dirty="0">
                    <a:latin typeface="Calibri" panose="020F0502020204030204" pitchFamily="34" charset="0"/>
                    <a:ea typeface="Calibri" panose="020F0502020204030204" pitchFamily="34" charset="0"/>
                    <a:cs typeface="Calibri" panose="020F0502020204030204" pitchFamily="34" charset="0"/>
                  </a:rPr>
                  <a:t> di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flotta</a:t>
                </a:r>
                <a:r>
                  <a:rPr lang="en-US" dirty="0">
                    <a:latin typeface="Calibri" panose="020F0502020204030204" pitchFamily="34" charset="0"/>
                    <a:ea typeface="Calibri" panose="020F0502020204030204" pitchFamily="34" charset="0"/>
                    <a:cs typeface="Calibri" panose="020F0502020204030204" pitchFamily="34" charset="0"/>
                  </a:rPr>
                  <a:t> di </a:t>
                </a:r>
                <a:r>
                  <a:rPr lang="en-US" dirty="0" err="1">
                    <a:latin typeface="Calibri" panose="020F0502020204030204" pitchFamily="34" charset="0"/>
                    <a:ea typeface="Calibri" panose="020F0502020204030204" pitchFamily="34" charset="0"/>
                    <a:cs typeface="Calibri" panose="020F0502020204030204" pitchFamily="34" charset="0"/>
                  </a:rPr>
                  <a:t>navi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distribuite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su</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una</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griglia</a:t>
                </a:r>
                <a:r>
                  <a:rPr lang="en-US" dirty="0">
                    <a:latin typeface="Calibri" panose="020F0502020204030204" pitchFamily="34" charset="0"/>
                    <a:ea typeface="Calibri" panose="020F0502020204030204" pitchFamily="34" charset="0"/>
                    <a:cs typeface="Calibri" panose="020F0502020204030204" pitchFamily="34" charset="0"/>
                  </a:rPr>
                  <a:t> 10x10</a:t>
                </a:r>
              </a:p>
              <a:p>
                <a:r>
                  <a:rPr lang="en-US" dirty="0" err="1">
                    <a:latin typeface="Calibri" panose="020F0502020204030204" pitchFamily="34" charset="0"/>
                    <a:ea typeface="Calibri" panose="020F0502020204030204" pitchFamily="34" charset="0"/>
                    <a:cs typeface="Calibri" panose="020F0502020204030204" pitchFamily="34" charset="0"/>
                  </a:rPr>
                  <a:t>L’obiettivo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principale</a:t>
                </a:r>
                <a:r>
                  <a:rPr lang="en-US" dirty="0">
                    <a:latin typeface="Calibri" panose="020F0502020204030204" pitchFamily="34" charset="0"/>
                    <a:ea typeface="Calibri" panose="020F0502020204030204" pitchFamily="34" charset="0"/>
                    <a:cs typeface="Calibri" panose="020F0502020204030204" pitchFamily="34" charset="0"/>
                  </a:rPr>
                  <a:t> è </a:t>
                </a:r>
                <a:r>
                  <a:rPr lang="en-US" dirty="0" err="1">
                    <a:latin typeface="Calibri" panose="020F0502020204030204" pitchFamily="34" charset="0"/>
                    <a:ea typeface="Calibri" panose="020F0502020204030204" pitchFamily="34" charset="0"/>
                    <a:cs typeface="Calibri" panose="020F0502020204030204" pitchFamily="34" charset="0"/>
                  </a:rPr>
                  <a:t>quello</a:t>
                </a:r>
                <a:r>
                  <a:rPr lang="en-US" dirty="0">
                    <a:latin typeface="Calibri" panose="020F0502020204030204" pitchFamily="34" charset="0"/>
                    <a:ea typeface="Calibri" panose="020F0502020204030204" pitchFamily="34" charset="0"/>
                    <a:cs typeface="Calibri" panose="020F0502020204030204" pitchFamily="34" charset="0"/>
                  </a:rPr>
                  <a:t> di </a:t>
                </a:r>
                <a:r>
                  <a:rPr lang="en-US" dirty="0" err="1">
                    <a:latin typeface="Calibri" panose="020F0502020204030204" pitchFamily="34" charset="0"/>
                    <a:ea typeface="Calibri" panose="020F0502020204030204" pitchFamily="34" charset="0"/>
                    <a:cs typeface="Calibri" panose="020F0502020204030204" pitchFamily="34" charset="0"/>
                  </a:rPr>
                  <a:t>annotare</a:t>
                </a:r>
                <a:r>
                  <a:rPr lang="en-US" dirty="0">
                    <a:latin typeface="Calibri" panose="020F0502020204030204" pitchFamily="34" charset="0"/>
                    <a:ea typeface="Calibri" panose="020F0502020204030204" pitchFamily="34" charset="0"/>
                    <a:cs typeface="Calibri" panose="020F0502020204030204" pitchFamily="34" charset="0"/>
                  </a:rPr>
                  <a:t> come “guessed” le venti </a:t>
                </a:r>
                <a:r>
                  <a:rPr lang="en-US" dirty="0" err="1">
                    <a:latin typeface="Calibri" panose="020F0502020204030204" pitchFamily="34" charset="0"/>
                    <a:ea typeface="Calibri" panose="020F0502020204030204" pitchFamily="34" charset="0"/>
                    <a:cs typeface="Calibri" panose="020F0502020204030204" pitchFamily="34" charset="0"/>
                  </a:rPr>
                  <a:t>caselle</a:t>
                </a:r>
                <a:r>
                  <a:rPr lang="en-US" dirty="0">
                    <a:latin typeface="Calibri" panose="020F0502020204030204" pitchFamily="34" charset="0"/>
                    <a:ea typeface="Calibri" panose="020F0502020204030204" pitchFamily="34" charset="0"/>
                    <a:cs typeface="Calibri" panose="020F0502020204030204" pitchFamily="34" charset="0"/>
                  </a:rPr>
                  <a:t> sotto le </a:t>
                </a:r>
                <a:r>
                  <a:rPr lang="en-US" dirty="0" err="1">
                    <a:latin typeface="Calibri" panose="020F0502020204030204" pitchFamily="34" charset="0"/>
                    <a:ea typeface="Calibri" panose="020F0502020204030204" pitchFamily="34" charset="0"/>
                    <a:cs typeface="Calibri" panose="020F0502020204030204" pitchFamily="34" charset="0"/>
                  </a:rPr>
                  <a:t>quali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trovano</a:t>
                </a:r>
                <a:r>
                  <a:rPr lang="en-US" dirty="0">
                    <a:latin typeface="Calibri" panose="020F0502020204030204" pitchFamily="34" charset="0"/>
                    <a:ea typeface="Calibri" panose="020F0502020204030204" pitchFamily="34" charset="0"/>
                    <a:cs typeface="Calibri" panose="020F0502020204030204" pitchFamily="34" charset="0"/>
                  </a:rPr>
                  <a:t> le </a:t>
                </a:r>
                <a:r>
                  <a:rPr lang="en-US" dirty="0" err="1">
                    <a:latin typeface="Calibri" panose="020F0502020204030204" pitchFamily="34" charset="0"/>
                    <a:ea typeface="Calibri" panose="020F0502020204030204" pitchFamily="34" charset="0"/>
                    <a:cs typeface="Calibri" panose="020F0502020204030204" pitchFamily="34" charset="0"/>
                  </a:rPr>
                  <a:t>navi</a:t>
                </a:r>
                <a:endParaRPr lang="en-US" dirty="0">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Il </a:t>
                </a:r>
                <a:r>
                  <a:rPr lang="en-US" dirty="0" err="1">
                    <a:latin typeface="Calibri" panose="020F0502020204030204" pitchFamily="34" charset="0"/>
                    <a:ea typeface="Calibri" panose="020F0502020204030204" pitchFamily="34" charset="0"/>
                    <a:cs typeface="Calibri" panose="020F0502020204030204" pitchFamily="34" charset="0"/>
                  </a:rPr>
                  <a:t>punteggio</a:t>
                </a:r>
                <a:r>
                  <a:rPr lang="en-US" dirty="0">
                    <a:latin typeface="Calibri" panose="020F0502020204030204" pitchFamily="34" charset="0"/>
                    <a:ea typeface="Calibri" panose="020F0502020204030204" pitchFamily="34" charset="0"/>
                    <a:cs typeface="Calibri" panose="020F0502020204030204" pitchFamily="34" charset="0"/>
                  </a:rPr>
                  <a:t> finale </a:t>
                </a:r>
                <a:r>
                  <a:rPr lang="en-US" dirty="0" err="1">
                    <a:latin typeface="Calibri" panose="020F0502020204030204" pitchFamily="34" charset="0"/>
                    <a:ea typeface="Calibri" panose="020F0502020204030204" pitchFamily="34" charset="0"/>
                    <a:cs typeface="Calibri" panose="020F0502020204030204" pitchFamily="34" charset="0"/>
                  </a:rPr>
                  <a:t>verrà</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calcolato</a:t>
                </a:r>
                <a:r>
                  <a:rPr lang="en-US" dirty="0">
                    <a:latin typeface="Calibri" panose="020F0502020204030204" pitchFamily="34" charset="0"/>
                    <a:ea typeface="Calibri" panose="020F0502020204030204" pitchFamily="34" charset="0"/>
                    <a:cs typeface="Calibri" panose="020F0502020204030204" pitchFamily="34" charset="0"/>
                  </a:rPr>
                  <a:t> con la </a:t>
                </a:r>
                <a:r>
                  <a:rPr lang="en-US" dirty="0" err="1">
                    <a:latin typeface="Calibri" panose="020F0502020204030204" pitchFamily="34" charset="0"/>
                    <a:ea typeface="Calibri" panose="020F0502020204030204" pitchFamily="34" charset="0"/>
                    <a:cs typeface="Calibri" panose="020F0502020204030204" pitchFamily="34" charset="0"/>
                  </a:rPr>
                  <a:t>seguente</a:t>
                </a:r>
                <a:r>
                  <a:rPr lang="en-US" dirty="0">
                    <a:latin typeface="Calibri" panose="020F0502020204030204" pitchFamily="34" charset="0"/>
                    <a:ea typeface="Calibri" panose="020F0502020204030204" pitchFamily="34" charset="0"/>
                    <a:cs typeface="Calibri" panose="020F0502020204030204" pitchFamily="34" charset="0"/>
                  </a:rPr>
                  <a:t> formula:</a:t>
                </a:r>
              </a:p>
              <a:p>
                <a:pPr marL="0" indent="0">
                  <a:buNone/>
                </a:pPr>
                <a14:m>
                  <m:oMathPara xmlns:m="http://schemas.openxmlformats.org/officeDocument/2006/math">
                    <m:oMathParaPr>
                      <m:jc m:val="centerGroup"/>
                    </m:oMathParaPr>
                    <m:oMath xmlns:m="http://schemas.openxmlformats.org/officeDocument/2006/math">
                      <m:d>
                        <m:dPr>
                          <m:ctrlPr>
                            <a:rPr lang="it-IT" b="0" i="1" smtClean="0">
                              <a:latin typeface="Cambria Math" panose="02040503050406030204" pitchFamily="18" charset="0"/>
                            </a:rPr>
                          </m:ctrlPr>
                        </m:dPr>
                        <m:e>
                          <m:r>
                            <a:rPr lang="it-IT" b="0" i="1" smtClean="0">
                              <a:latin typeface="Cambria Math" panose="02040503050406030204" pitchFamily="18" charset="0"/>
                            </a:rPr>
                            <m:t>15∗</m:t>
                          </m:r>
                          <m:r>
                            <a:rPr lang="it-IT" b="0" i="1" smtClean="0">
                              <a:latin typeface="Cambria Math" panose="02040503050406030204" pitchFamily="18" charset="0"/>
                            </a:rPr>
                            <m:t>𝑔𝑜𝑘</m:t>
                          </m:r>
                          <m:r>
                            <a:rPr lang="it-IT" b="0" i="1" smtClean="0">
                              <a:latin typeface="Cambria Math" panose="02040503050406030204" pitchFamily="18" charset="0"/>
                            </a:rPr>
                            <m:t>+20 ∗</m:t>
                          </m:r>
                          <m:r>
                            <a:rPr lang="it-IT" b="0" i="1" smtClean="0">
                              <a:latin typeface="Cambria Math" panose="02040503050406030204" pitchFamily="18" charset="0"/>
                            </a:rPr>
                            <m:t>𝑠𝑖𝑛𝑘</m:t>
                          </m:r>
                        </m:e>
                      </m:d>
                      <m:r>
                        <a:rPr lang="it-IT" b="0" i="1" smtClean="0">
                          <a:latin typeface="Cambria Math" panose="02040503050406030204" pitchFamily="18" charset="0"/>
                        </a:rPr>
                        <m:t>−(10 ∗</m:t>
                      </m:r>
                      <m:r>
                        <a:rPr lang="it-IT" b="0" i="1" smtClean="0">
                          <a:latin typeface="Cambria Math" panose="02040503050406030204" pitchFamily="18" charset="0"/>
                        </a:rPr>
                        <m:t>𝑔𝑘𝑜</m:t>
                      </m:r>
                      <m:r>
                        <a:rPr lang="it-IT" b="0" i="1" smtClean="0">
                          <a:latin typeface="Cambria Math" panose="02040503050406030204" pitchFamily="18" charset="0"/>
                        </a:rPr>
                        <m:t>+10 ∗</m:t>
                      </m:r>
                      <m:r>
                        <a:rPr lang="it-IT" b="0" i="1" smtClean="0">
                          <a:latin typeface="Cambria Math" panose="02040503050406030204" pitchFamily="18" charset="0"/>
                        </a:rPr>
                        <m:t>𝑠𝑎𝑓𝑒</m:t>
                      </m:r>
                      <m:r>
                        <a:rPr lang="it-IT" b="0" i="1" smtClean="0">
                          <a:latin typeface="Cambria Math" panose="02040503050406030204" pitchFamily="18" charset="0"/>
                        </a:rPr>
                        <m:t>+20 ∗</m:t>
                      </m:r>
                      <m:r>
                        <a:rPr lang="it-IT" b="0" i="1" smtClean="0">
                          <a:latin typeface="Cambria Math" panose="02040503050406030204" pitchFamily="18" charset="0"/>
                        </a:rPr>
                        <m:t>𝑛𝑓</m:t>
                      </m:r>
                      <m:r>
                        <a:rPr lang="it-IT" b="0" i="1" smtClean="0">
                          <a:latin typeface="Cambria Math" panose="02040503050406030204" pitchFamily="18" charset="0"/>
                        </a:rPr>
                        <m:t>+20 ∗</m:t>
                      </m:r>
                      <m:r>
                        <a:rPr lang="it-IT" b="0" i="1" smtClean="0">
                          <a:latin typeface="Cambria Math" panose="02040503050406030204" pitchFamily="18" charset="0"/>
                        </a:rPr>
                        <m:t>𝑛𝑔</m:t>
                      </m:r>
                      <m:r>
                        <a:rPr lang="it-IT" b="0" i="1" smtClean="0">
                          <a:latin typeface="Cambria Math" panose="02040503050406030204" pitchFamily="18" charset="0"/>
                        </a:rPr>
                        <m:t>) </m:t>
                      </m:r>
                    </m:oMath>
                  </m:oMathPara>
                </a14:m>
                <a:endParaRPr lang="en-US"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000" dirty="0">
                    <a:latin typeface="Calibri" panose="020F0502020204030204" pitchFamily="34" charset="0"/>
                    <a:ea typeface="Calibri" panose="020F0502020204030204" pitchFamily="34" charset="0"/>
                    <a:cs typeface="Calibri" panose="020F0502020204030204" pitchFamily="34" charset="0"/>
                  </a:rPr>
                  <a:t>Ove: </a:t>
                </a:r>
              </a:p>
              <a:p>
                <a:pPr marL="0" indent="0">
                  <a:buNone/>
                </a:pP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gok</a:t>
                </a:r>
                <a:r>
                  <a:rPr lang="en-US" sz="1000" dirty="0">
                    <a:latin typeface="Calibri" panose="020F0502020204030204" pitchFamily="34" charset="0"/>
                    <a:ea typeface="Calibri" panose="020F0502020204030204" pitchFamily="34" charset="0"/>
                    <a:cs typeface="Calibri" panose="020F0502020204030204" pitchFamily="34" charset="0"/>
                  </a:rPr>
                  <a:t> è il </a:t>
                </a:r>
                <a:r>
                  <a:rPr lang="en-US" sz="1000" dirty="0" err="1">
                    <a:latin typeface="Calibri" panose="020F0502020204030204" pitchFamily="34" charset="0"/>
                    <a:ea typeface="Calibri" panose="020F0502020204030204" pitchFamily="34" charset="0"/>
                    <a:cs typeface="Calibri" panose="020F0502020204030204" pitchFamily="34" charset="0"/>
                  </a:rPr>
                  <a:t>numero</a:t>
                </a:r>
                <a:r>
                  <a:rPr lang="en-US" sz="1000" dirty="0">
                    <a:latin typeface="Calibri" panose="020F0502020204030204" pitchFamily="34" charset="0"/>
                    <a:ea typeface="Calibri" panose="020F0502020204030204" pitchFamily="34" charset="0"/>
                    <a:cs typeface="Calibri" panose="020F0502020204030204" pitchFamily="34" charset="0"/>
                  </a:rPr>
                  <a:t> di </a:t>
                </a:r>
                <a:r>
                  <a:rPr lang="en-US" sz="1000" dirty="0" err="1">
                    <a:latin typeface="Calibri" panose="020F0502020204030204" pitchFamily="34" charset="0"/>
                    <a:ea typeface="Calibri" panose="020F0502020204030204" pitchFamily="34" charset="0"/>
                    <a:cs typeface="Calibri" panose="020F0502020204030204" pitchFamily="34" charset="0"/>
                  </a:rPr>
                  <a:t>celle</a:t>
                </a:r>
                <a:r>
                  <a:rPr lang="en-US" sz="1000" dirty="0">
                    <a:latin typeface="Calibri" panose="020F0502020204030204" pitchFamily="34" charset="0"/>
                    <a:ea typeface="Calibri" panose="020F0502020204030204" pitchFamily="34" charset="0"/>
                    <a:cs typeface="Calibri" panose="020F0502020204030204" pitchFamily="34" charset="0"/>
                  </a:rPr>
                  <a:t> guessed </a:t>
                </a:r>
                <a:r>
                  <a:rPr lang="en-US" sz="1000" dirty="0" err="1">
                    <a:latin typeface="Calibri" panose="020F0502020204030204" pitchFamily="34" charset="0"/>
                    <a:ea typeface="Calibri" panose="020F0502020204030204" pitchFamily="34" charset="0"/>
                    <a:cs typeface="Calibri" panose="020F0502020204030204" pitchFamily="34" charset="0"/>
                  </a:rPr>
                  <a:t>corrette</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000" dirty="0">
                    <a:latin typeface="Calibri" panose="020F0502020204030204" pitchFamily="34" charset="0"/>
                    <a:ea typeface="Calibri" panose="020F0502020204030204" pitchFamily="34" charset="0"/>
                    <a:cs typeface="Calibri" panose="020F0502020204030204" pitchFamily="34" charset="0"/>
                  </a:rPr>
                  <a:t>- sink è il </a:t>
                </a:r>
                <a:r>
                  <a:rPr lang="en-US" sz="1000" dirty="0" err="1">
                    <a:latin typeface="Calibri" panose="020F0502020204030204" pitchFamily="34" charset="0"/>
                    <a:ea typeface="Calibri" panose="020F0502020204030204" pitchFamily="34" charset="0"/>
                    <a:cs typeface="Calibri" panose="020F0502020204030204" pitchFamily="34" charset="0"/>
                  </a:rPr>
                  <a:t>numero</a:t>
                </a:r>
                <a:r>
                  <a:rPr lang="en-US" sz="1000" dirty="0">
                    <a:latin typeface="Calibri" panose="020F0502020204030204" pitchFamily="34" charset="0"/>
                    <a:ea typeface="Calibri" panose="020F0502020204030204" pitchFamily="34" charset="0"/>
                    <a:cs typeface="Calibri" panose="020F0502020204030204" pitchFamily="34" charset="0"/>
                  </a:rPr>
                  <a:t> di </a:t>
                </a:r>
                <a:r>
                  <a:rPr lang="en-US" sz="1000" dirty="0" err="1">
                    <a:latin typeface="Calibri" panose="020F0502020204030204" pitchFamily="34" charset="0"/>
                    <a:ea typeface="Calibri" panose="020F0502020204030204" pitchFamily="34" charset="0"/>
                    <a:cs typeface="Calibri" panose="020F0502020204030204" pitchFamily="34" charset="0"/>
                  </a:rPr>
                  <a:t>navi</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totalmente</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affondate</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gko</a:t>
                </a:r>
                <a:r>
                  <a:rPr lang="en-US" sz="1000" dirty="0">
                    <a:latin typeface="Calibri" panose="020F0502020204030204" pitchFamily="34" charset="0"/>
                    <a:ea typeface="Calibri" panose="020F0502020204030204" pitchFamily="34" charset="0"/>
                    <a:cs typeface="Calibri" panose="020F0502020204030204" pitchFamily="34" charset="0"/>
                  </a:rPr>
                  <a:t> è il </a:t>
                </a:r>
                <a:r>
                  <a:rPr lang="en-US" sz="1000" dirty="0" err="1">
                    <a:latin typeface="Calibri" panose="020F0502020204030204" pitchFamily="34" charset="0"/>
                    <a:ea typeface="Calibri" panose="020F0502020204030204" pitchFamily="34" charset="0"/>
                    <a:cs typeface="Calibri" panose="020F0502020204030204" pitchFamily="34" charset="0"/>
                  </a:rPr>
                  <a:t>numero</a:t>
                </a:r>
                <a:r>
                  <a:rPr lang="en-US" sz="1000" dirty="0">
                    <a:latin typeface="Calibri" panose="020F0502020204030204" pitchFamily="34" charset="0"/>
                    <a:ea typeface="Calibri" panose="020F0502020204030204" pitchFamily="34" charset="0"/>
                    <a:cs typeface="Calibri" panose="020F0502020204030204" pitchFamily="34" charset="0"/>
                  </a:rPr>
                  <a:t> di </a:t>
                </a:r>
                <a:r>
                  <a:rPr lang="en-US" sz="1000" dirty="0" err="1">
                    <a:latin typeface="Calibri" panose="020F0502020204030204" pitchFamily="34" charset="0"/>
                    <a:ea typeface="Calibri" panose="020F0502020204030204" pitchFamily="34" charset="0"/>
                    <a:cs typeface="Calibri" panose="020F0502020204030204" pitchFamily="34" charset="0"/>
                  </a:rPr>
                  <a:t>celle</a:t>
                </a:r>
                <a:r>
                  <a:rPr lang="en-US" sz="1000" dirty="0">
                    <a:latin typeface="Calibri" panose="020F0502020204030204" pitchFamily="34" charset="0"/>
                    <a:ea typeface="Calibri" panose="020F0502020204030204" pitchFamily="34" charset="0"/>
                    <a:cs typeface="Calibri" panose="020F0502020204030204" pitchFamily="34" charset="0"/>
                  </a:rPr>
                  <a:t> guessed </a:t>
                </a:r>
                <a:r>
                  <a:rPr lang="en-US" sz="1000" dirty="0" err="1">
                    <a:latin typeface="Calibri" panose="020F0502020204030204" pitchFamily="34" charset="0"/>
                    <a:ea typeface="Calibri" panose="020F0502020204030204" pitchFamily="34" charset="0"/>
                    <a:cs typeface="Calibri" panose="020F0502020204030204" pitchFamily="34" charset="0"/>
                  </a:rPr>
                  <a:t>errate</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000" dirty="0">
                    <a:latin typeface="Calibri" panose="020F0502020204030204" pitchFamily="34" charset="0"/>
                    <a:ea typeface="Calibri" panose="020F0502020204030204" pitchFamily="34" charset="0"/>
                    <a:cs typeface="Calibri" panose="020F0502020204030204" pitchFamily="34" charset="0"/>
                  </a:rPr>
                  <a:t>- safe è il </a:t>
                </a:r>
                <a:r>
                  <a:rPr lang="en-US" sz="1000" dirty="0" err="1">
                    <a:latin typeface="Calibri" panose="020F0502020204030204" pitchFamily="34" charset="0"/>
                    <a:ea typeface="Calibri" panose="020F0502020204030204" pitchFamily="34" charset="0"/>
                    <a:cs typeface="Calibri" panose="020F0502020204030204" pitchFamily="34" charset="0"/>
                  </a:rPr>
                  <a:t>numero</a:t>
                </a:r>
                <a:r>
                  <a:rPr lang="en-US" sz="1000" dirty="0">
                    <a:latin typeface="Calibri" panose="020F0502020204030204" pitchFamily="34" charset="0"/>
                    <a:ea typeface="Calibri" panose="020F0502020204030204" pitchFamily="34" charset="0"/>
                    <a:cs typeface="Calibri" panose="020F0502020204030204" pitchFamily="34" charset="0"/>
                  </a:rPr>
                  <a:t> di </a:t>
                </a:r>
                <a:r>
                  <a:rPr lang="en-US" sz="1000" dirty="0" err="1">
                    <a:latin typeface="Calibri" panose="020F0502020204030204" pitchFamily="34" charset="0"/>
                    <a:ea typeface="Calibri" panose="020F0502020204030204" pitchFamily="34" charset="0"/>
                    <a:cs typeface="Calibri" panose="020F0502020204030204" pitchFamily="34" charset="0"/>
                  </a:rPr>
                  <a:t>celle</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che</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contengono</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una</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porzione</a:t>
                </a:r>
                <a:r>
                  <a:rPr lang="en-US" sz="1000" dirty="0">
                    <a:latin typeface="Calibri" panose="020F0502020204030204" pitchFamily="34" charset="0"/>
                    <a:ea typeface="Calibri" panose="020F0502020204030204" pitchFamily="34" charset="0"/>
                    <a:cs typeface="Calibri" panose="020F0502020204030204" pitchFamily="34" charset="0"/>
                  </a:rPr>
                  <a:t> di nave e </a:t>
                </a:r>
                <a:r>
                  <a:rPr lang="en-US" sz="1000" dirty="0" err="1">
                    <a:latin typeface="Calibri" panose="020F0502020204030204" pitchFamily="34" charset="0"/>
                    <a:ea typeface="Calibri" panose="020F0502020204030204" pitchFamily="34" charset="0"/>
                    <a:cs typeface="Calibri" panose="020F0502020204030204" pitchFamily="34" charset="0"/>
                  </a:rPr>
                  <a:t>che</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sono</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rimaste</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involate</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nè</a:t>
                </a:r>
                <a:r>
                  <a:rPr lang="en-US" sz="1000" dirty="0">
                    <a:latin typeface="Calibri" panose="020F0502020204030204" pitchFamily="34" charset="0"/>
                    <a:ea typeface="Calibri" panose="020F0502020204030204" pitchFamily="34" charset="0"/>
                    <a:cs typeface="Calibri" panose="020F0502020204030204" pitchFamily="34" charset="0"/>
                  </a:rPr>
                  <a:t> guessed </a:t>
                </a:r>
                <a:r>
                  <a:rPr lang="en-US" sz="1000" dirty="0" err="1">
                    <a:latin typeface="Calibri" panose="020F0502020204030204" pitchFamily="34" charset="0"/>
                    <a:ea typeface="Calibri" panose="020F0502020204030204" pitchFamily="34" charset="0"/>
                    <a:cs typeface="Calibri" panose="020F0502020204030204" pitchFamily="34" charset="0"/>
                  </a:rPr>
                  <a:t>nè</a:t>
                </a: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firesd</a:t>
                </a:r>
                <a:r>
                  <a:rPr lang="en-US" sz="1000" dirty="0">
                    <a:latin typeface="Calibri" panose="020F0502020204030204" pitchFamily="34" charset="0"/>
                    <a:ea typeface="Calibri" panose="020F0502020204030204" pitchFamily="34" charset="0"/>
                    <a:cs typeface="Calibri" panose="020F0502020204030204" pitchFamily="34" charset="0"/>
                  </a:rPr>
                  <a:t>)</a:t>
                </a:r>
              </a:p>
              <a:p>
                <a:pPr marL="0" indent="0">
                  <a:buNone/>
                </a:pPr>
                <a:r>
                  <a:rPr lang="en-US" sz="1000" dirty="0">
                    <a:latin typeface="Calibri" panose="020F0502020204030204" pitchFamily="34" charset="0"/>
                    <a:ea typeface="Calibri" panose="020F0502020204030204" pitchFamily="34" charset="0"/>
                    <a:cs typeface="Calibri" panose="020F0502020204030204" pitchFamily="34" charset="0"/>
                  </a:rPr>
                  <a:t>- </a:t>
                </a:r>
                <a:r>
                  <a:rPr lang="en-US" sz="1000" dirty="0" err="1">
                    <a:latin typeface="Calibri" panose="020F0502020204030204" pitchFamily="34" charset="0"/>
                    <a:ea typeface="Calibri" panose="020F0502020204030204" pitchFamily="34" charset="0"/>
                    <a:cs typeface="Calibri" panose="020F0502020204030204" pitchFamily="34" charset="0"/>
                  </a:rPr>
                  <a:t>nf</a:t>
                </a:r>
                <a:r>
                  <a:rPr lang="en-US" sz="1000" dirty="0">
                    <a:latin typeface="Calibri" panose="020F0502020204030204" pitchFamily="34" charset="0"/>
                    <a:ea typeface="Calibri" panose="020F0502020204030204" pitchFamily="34" charset="0"/>
                    <a:cs typeface="Calibri" panose="020F0502020204030204" pitchFamily="34" charset="0"/>
                  </a:rPr>
                  <a:t> è il </a:t>
                </a:r>
                <a:r>
                  <a:rPr lang="en-US" sz="1000" dirty="0" err="1">
                    <a:latin typeface="Calibri" panose="020F0502020204030204" pitchFamily="34" charset="0"/>
                    <a:ea typeface="Calibri" panose="020F0502020204030204" pitchFamily="34" charset="0"/>
                    <a:cs typeface="Calibri" panose="020F0502020204030204" pitchFamily="34" charset="0"/>
                  </a:rPr>
                  <a:t>numero</a:t>
                </a:r>
                <a:r>
                  <a:rPr lang="en-US" sz="1000" dirty="0">
                    <a:latin typeface="Calibri" panose="020F0502020204030204" pitchFamily="34" charset="0"/>
                    <a:ea typeface="Calibri" panose="020F0502020204030204" pitchFamily="34" charset="0"/>
                    <a:cs typeface="Calibri" panose="020F0502020204030204" pitchFamily="34" charset="0"/>
                  </a:rPr>
                  <a:t> di fire non </a:t>
                </a:r>
                <a:r>
                  <a:rPr lang="en-US" sz="1000" dirty="0" err="1">
                    <a:latin typeface="Calibri" panose="020F0502020204030204" pitchFamily="34" charset="0"/>
                    <a:ea typeface="Calibri" panose="020F0502020204030204" pitchFamily="34" charset="0"/>
                    <a:cs typeface="Calibri" panose="020F0502020204030204" pitchFamily="34" charset="0"/>
                  </a:rPr>
                  <a:t>usate</a:t>
                </a:r>
                <a:endParaRPr lang="en-US" sz="1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1000" dirty="0">
                    <a:latin typeface="Calibri" panose="020F0502020204030204" pitchFamily="34" charset="0"/>
                    <a:ea typeface="Calibri" panose="020F0502020204030204" pitchFamily="34" charset="0"/>
                    <a:cs typeface="Calibri" panose="020F0502020204030204" pitchFamily="34" charset="0"/>
                  </a:rPr>
                  <a:t>-  ng è il </a:t>
                </a:r>
                <a:r>
                  <a:rPr lang="en-US" sz="1000" dirty="0" err="1">
                    <a:latin typeface="Calibri" panose="020F0502020204030204" pitchFamily="34" charset="0"/>
                    <a:ea typeface="Calibri" panose="020F0502020204030204" pitchFamily="34" charset="0"/>
                    <a:cs typeface="Calibri" panose="020F0502020204030204" pitchFamily="34" charset="0"/>
                  </a:rPr>
                  <a:t>numero</a:t>
                </a:r>
                <a:r>
                  <a:rPr lang="en-US" sz="1000" dirty="0">
                    <a:latin typeface="Calibri" panose="020F0502020204030204" pitchFamily="34" charset="0"/>
                    <a:ea typeface="Calibri" panose="020F0502020204030204" pitchFamily="34" charset="0"/>
                    <a:cs typeface="Calibri" panose="020F0502020204030204" pitchFamily="34" charset="0"/>
                  </a:rPr>
                  <a:t> di guess non </a:t>
                </a:r>
                <a:r>
                  <a:rPr lang="en-US" sz="1000" dirty="0" err="1">
                    <a:latin typeface="Calibri" panose="020F0502020204030204" pitchFamily="34" charset="0"/>
                    <a:ea typeface="Calibri" panose="020F0502020204030204" pitchFamily="34" charset="0"/>
                    <a:cs typeface="Calibri" panose="020F0502020204030204" pitchFamily="34" charset="0"/>
                  </a:rPr>
                  <a:t>usate</a:t>
                </a:r>
                <a:r>
                  <a:rPr lang="en-US" sz="1000" dirty="0">
                    <a:latin typeface="Calibri" panose="020F0502020204030204" pitchFamily="34" charset="0"/>
                    <a:ea typeface="Calibri" panose="020F0502020204030204" pitchFamily="34" charset="0"/>
                    <a:cs typeface="Calibri" panose="020F0502020204030204" pitchFamily="34" charset="0"/>
                  </a:rPr>
                  <a:t> </a:t>
                </a:r>
              </a:p>
              <a:p>
                <a:pPr marL="0" indent="0">
                  <a:buNone/>
                </a:pPr>
                <a:endParaRPr lang="en-US" dirty="0"/>
              </a:p>
              <a:p>
                <a:pPr marL="0" indent="0">
                  <a:buNone/>
                </a:pPr>
                <a:endParaRPr lang="en-US" dirty="0"/>
              </a:p>
              <a:p>
                <a:pPr marL="0" indent="0">
                  <a:buNone/>
                </a:pPr>
                <a:endParaRPr lang="en-US" dirty="0"/>
              </a:p>
              <a:p>
                <a:pPr marL="0" indent="0">
                  <a:buNone/>
                </a:pPr>
                <a:r>
                  <a:rPr lang="en-US" dirty="0"/>
                  <a:t> </a:t>
                </a:r>
              </a:p>
            </p:txBody>
          </p:sp>
        </mc:Choice>
        <mc:Fallback>
          <p:sp>
            <p:nvSpPr>
              <p:cNvPr id="3" name="Text Placeholder 2">
                <a:extLst>
                  <a:ext uri="{FF2B5EF4-FFF2-40B4-BE49-F238E27FC236}">
                    <a16:creationId xmlns:a16="http://schemas.microsoft.com/office/drawing/2014/main" id="{B90F77A5-9A4F-1583-1DB9-95BA90866C29}"/>
                  </a:ext>
                </a:extLst>
              </p:cNvPr>
              <p:cNvSpPr>
                <a:spLocks noGrp="1" noRot="1" noChangeAspect="1" noMove="1" noResize="1" noEditPoints="1" noAdjustHandles="1" noChangeArrowheads="1" noChangeShapeType="1" noTextEdit="1"/>
              </p:cNvSpPr>
              <p:nvPr>
                <p:ph type="body" sz="quarter" idx="28"/>
              </p:nvPr>
            </p:nvSpPr>
            <p:spPr>
              <a:xfrm>
                <a:off x="336405" y="888522"/>
                <a:ext cx="7970833" cy="5788324"/>
              </a:xfrm>
              <a:blipFill>
                <a:blip r:embed="rId2"/>
                <a:stretch>
                  <a:fillRect l="-306" b="-1897"/>
                </a:stretch>
              </a:blipFill>
            </p:spPr>
            <p:txBody>
              <a:bodyPr/>
              <a:lstStyle/>
              <a:p>
                <a:r>
                  <a:rPr lang="en-US">
                    <a:noFill/>
                  </a:rPr>
                  <a:t> </a:t>
                </a:r>
              </a:p>
            </p:txBody>
          </p:sp>
        </mc:Fallback>
      </mc:AlternateContent>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09B8539A-2B3A-BD9B-EB41-DB4C00CA4D33}"/>
              </a:ext>
            </a:extLst>
          </p:cNvPr>
          <p:cNvSpPr>
            <a:spLocks noGrp="1"/>
          </p:cNvSpPr>
          <p:nvPr>
            <p:ph type="title"/>
          </p:nvPr>
        </p:nvSpPr>
        <p:spPr>
          <a:xfrm>
            <a:off x="646957" y="332655"/>
            <a:ext cx="10515600" cy="713177"/>
          </a:xfrm>
        </p:spPr>
        <p:txBody>
          <a:bodyPr/>
          <a:lstStyle/>
          <a:p>
            <a:r>
              <a:rPr lang="it-IT" dirty="0"/>
              <a:t>Calcolo scores</a:t>
            </a:r>
            <a:endParaRPr lang="en-US" dirty="0"/>
          </a:p>
        </p:txBody>
      </p:sp>
      <p:sp>
        <p:nvSpPr>
          <p:cNvPr id="5" name="Segnaposto numero diapositiva 4">
            <a:extLst>
              <a:ext uri="{FF2B5EF4-FFF2-40B4-BE49-F238E27FC236}">
                <a16:creationId xmlns:a16="http://schemas.microsoft.com/office/drawing/2014/main" id="{67310854-DB19-8A84-2B35-BA0B6A291739}"/>
              </a:ext>
            </a:extLst>
          </p:cNvPr>
          <p:cNvSpPr>
            <a:spLocks noGrp="1"/>
          </p:cNvSpPr>
          <p:nvPr>
            <p:ph type="sldNum" sz="quarter" idx="12"/>
          </p:nvPr>
        </p:nvSpPr>
        <p:spPr/>
        <p:txBody>
          <a:bodyPr/>
          <a:lstStyle/>
          <a:p>
            <a:fld id="{FE024F78-56A6-7740-B68D-8D4D026EDF3F}" type="slidenum">
              <a:rPr lang="en-US" smtClean="0"/>
              <a:pPr/>
              <a:t>20</a:t>
            </a:fld>
            <a:endParaRPr lang="en-US" dirty="0"/>
          </a:p>
        </p:txBody>
      </p:sp>
      <mc:AlternateContent xmlns:mc="http://schemas.openxmlformats.org/markup-compatibility/2006" xmlns:a14="http://schemas.microsoft.com/office/drawing/2010/main">
        <mc:Choice Requires="a14">
          <p:sp>
            <p:nvSpPr>
              <p:cNvPr id="7" name="CasellaDiTesto 6">
                <a:extLst>
                  <a:ext uri="{FF2B5EF4-FFF2-40B4-BE49-F238E27FC236}">
                    <a16:creationId xmlns:a16="http://schemas.microsoft.com/office/drawing/2014/main" id="{233809AC-F354-BE13-B356-B209F65776F3}"/>
                  </a:ext>
                </a:extLst>
              </p:cNvPr>
              <p:cNvSpPr txBox="1"/>
              <p:nvPr/>
            </p:nvSpPr>
            <p:spPr>
              <a:xfrm>
                <a:off x="336406" y="1359725"/>
                <a:ext cx="11714696" cy="6001643"/>
              </a:xfrm>
              <a:prstGeom prst="rect">
                <a:avLst/>
              </a:prstGeom>
              <a:noFill/>
            </p:spPr>
            <p:txBody>
              <a:bodyPr wrap="square">
                <a:spAutoFit/>
              </a:bodyPr>
              <a:lstStyle/>
              <a:p>
                <a:r>
                  <a:rPr lang="it-IT" sz="1400" b="1" i="1" dirty="0">
                    <a:solidFill>
                      <a:srgbClr val="C00000"/>
                    </a:solidFill>
                    <a:latin typeface="Calibri" panose="020F0502020204030204" pitchFamily="34" charset="0"/>
                    <a:ea typeface="Calibri" panose="020F0502020204030204" pitchFamily="34" charset="0"/>
                    <a:cs typeface="Calibri" panose="020F0502020204030204" pitchFamily="34" charset="0"/>
                  </a:rPr>
                  <a:t>Score_posizionamento_corazzata_in_orizzontale_left_subito_a_sinistra = </a:t>
                </a:r>
              </a:p>
              <a:p>
                <a:endPar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r>
                  <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rPr>
                  <a:t>[       </a:t>
                </a:r>
              </a:p>
              <a:p>
                <a14:m>
                  <m:oMath xmlns:m="http://schemas.openxmlformats.org/officeDocument/2006/math">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        (</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left</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left</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posizionate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 </a:t>
                </a:r>
              </a:p>
              <a:p>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middle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1−</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middle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1_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posizionate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 </a:t>
                </a:r>
              </a:p>
              <a:p>
                <a14:m>
                  <m:oMath xmlns:m="http://schemas.openxmlformats.org/officeDocument/2006/math">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        </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middle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2−</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middl</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2_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posizionate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 </a:t>
                </a:r>
              </a:p>
              <a:p>
                <a14:m>
                  <m:oMath xmlns:m="http://schemas.openxmlformats.org/officeDocument/2006/math">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       </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right</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right</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posizionate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a:t>
                </a:r>
              </a:p>
              <a:p>
                <a:r>
                  <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rPr>
                  <a:t>]</a:t>
                </a:r>
              </a:p>
              <a:p>
                <a:endPar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rPr>
                  <a:t>Stessa cosa per il "</a:t>
                </a:r>
                <a:r>
                  <a:rPr lang="it-IT" sz="1400" b="1" i="1" dirty="0" err="1">
                    <a:solidFill>
                      <a:schemeClr val="bg2"/>
                    </a:solidFill>
                    <a:latin typeface="Calibri" panose="020F0502020204030204" pitchFamily="34" charset="0"/>
                    <a:ea typeface="Calibri" panose="020F0502020204030204" pitchFamily="34" charset="0"/>
                    <a:cs typeface="Calibri" panose="020F0502020204030204" pitchFamily="34" charset="0"/>
                  </a:rPr>
                  <a:t>posizionamento_corazzata_in_orizzontale_right_subito_a_destra</a:t>
                </a:r>
                <a:r>
                  <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rPr>
                  <a:t>" e in caso di conflitto verrà scelta la direzione con lo score max</a:t>
                </a:r>
              </a:p>
              <a:p>
                <a:endPar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endPar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r>
                  <a:rPr lang="it-IT" sz="1400" b="1" i="1" dirty="0" err="1">
                    <a:solidFill>
                      <a:srgbClr val="C00000"/>
                    </a:solidFill>
                    <a:latin typeface="Calibri" panose="020F0502020204030204" pitchFamily="34" charset="0"/>
                    <a:ea typeface="Calibri" panose="020F0502020204030204" pitchFamily="34" charset="0"/>
                    <a:cs typeface="Calibri" panose="020F0502020204030204" pitchFamily="34" charset="0"/>
                  </a:rPr>
                  <a:t>Score_posizionamento_corazzata_in_verticale_bot_subito_sotto</a:t>
                </a:r>
                <a:r>
                  <a:rPr lang="it-IT" sz="1400" b="1" i="1" dirty="0">
                    <a:solidFill>
                      <a:srgbClr val="C00000"/>
                    </a:solidFill>
                    <a:latin typeface="Calibri" panose="020F0502020204030204" pitchFamily="34" charset="0"/>
                    <a:ea typeface="Calibri" panose="020F0502020204030204" pitchFamily="34" charset="0"/>
                    <a:cs typeface="Calibri" panose="020F0502020204030204" pitchFamily="34" charset="0"/>
                  </a:rPr>
                  <a:t> = </a:t>
                </a:r>
              </a:p>
              <a:p>
                <a:endPar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r>
                  <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rPr>
                  <a:t>[       </a:t>
                </a:r>
              </a:p>
              <a:p>
                <a14:m>
                  <m:oMath xmlns:m="http://schemas.openxmlformats.org/officeDocument/2006/math">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        (</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bot</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bot</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posizionate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 </a:t>
                </a:r>
              </a:p>
              <a:p>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middle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1−</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middle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1_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posizionate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 </a:t>
                </a:r>
              </a:p>
              <a:p>
                <a14:m>
                  <m:oMath xmlns:m="http://schemas.openxmlformats.org/officeDocument/2006/math">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        </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middle</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2−</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middl</m:t>
                    </m:r>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2_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posizionate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 </a:t>
                </a:r>
              </a:p>
              <a:p>
                <a14:m>
                  <m:oMath xmlns:m="http://schemas.openxmlformats.org/officeDocument/2006/math">
                    <m: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        </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right</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right</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posizionate</m:t>
                    </m:r>
                    <m:r>
                      <a:rPr lang="it-IT" sz="1400" b="0" i="0">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sz="1400" dirty="0">
                    <a:solidFill>
                      <a:schemeClr val="bg2"/>
                    </a:solidFill>
                    <a:latin typeface="Calibri" panose="020F0502020204030204" pitchFamily="34" charset="0"/>
                    <a:ea typeface="Calibri" panose="020F0502020204030204" pitchFamily="34" charset="0"/>
                    <a:cs typeface="Calibri" panose="020F0502020204030204" pitchFamily="34" charset="0"/>
                  </a:rPr>
                  <a:t> </a:t>
                </a:r>
              </a:p>
              <a:p>
                <a:r>
                  <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rPr>
                  <a:t>]</a:t>
                </a:r>
              </a:p>
              <a:p>
                <a:endPar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rPr>
                  <a:t>Stessa cosa per il "</a:t>
                </a:r>
                <a:r>
                  <a:rPr lang="it-IT" sz="1400" b="1" i="1" dirty="0" err="1">
                    <a:solidFill>
                      <a:schemeClr val="bg2"/>
                    </a:solidFill>
                    <a:latin typeface="Calibri" panose="020F0502020204030204" pitchFamily="34" charset="0"/>
                    <a:ea typeface="Calibri" panose="020F0502020204030204" pitchFamily="34" charset="0"/>
                    <a:cs typeface="Calibri" panose="020F0502020204030204" pitchFamily="34" charset="0"/>
                  </a:rPr>
                  <a:t>posizionamento_corazzata_in_verticale_top_subito_sopra</a:t>
                </a:r>
                <a:r>
                  <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rPr>
                  <a:t>" e in caso di conflitto verrà scelta la direzione con lo score max</a:t>
                </a:r>
              </a:p>
              <a:p>
                <a:pPr marL="171450" indent="-171450">
                  <a:buFont typeface="Wingdings" panose="05000000000000000000" pitchFamily="2" charset="2"/>
                  <a:buChar char="Ø"/>
                </a:pPr>
                <a:endParaRPr lang="it-IT" sz="12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171450" indent="-171450">
                  <a:buFont typeface="Wingdings" panose="05000000000000000000" pitchFamily="2" charset="2"/>
                  <a:buChar char="Ø"/>
                </a:pPr>
                <a:r>
                  <a:rPr lang="it-IT" sz="1200" b="1" i="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it-IT" sz="1400" b="1" i="1" dirty="0">
                    <a:solidFill>
                      <a:schemeClr val="bg2"/>
                    </a:solidFill>
                    <a:latin typeface="Calibri" panose="020F0502020204030204" pitchFamily="34" charset="0"/>
                    <a:ea typeface="Calibri" panose="020F0502020204030204" pitchFamily="34" charset="0"/>
                    <a:cs typeface="Calibri" panose="020F0502020204030204" pitchFamily="34" charset="0"/>
                  </a:rPr>
                  <a:t>Anche In caso di conflitto tra una direzione orizzontale e verticale verrà scelta la direzione con lo score max</a:t>
                </a:r>
              </a:p>
              <a:p>
                <a:endParaRPr lang="it-IT" sz="12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endParaRPr lang="it-IT" sz="12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r>
                  <a:rPr lang="it-IT" sz="1200" b="1" i="1" dirty="0">
                    <a:solidFill>
                      <a:schemeClr val="bg2"/>
                    </a:solidFill>
                    <a:latin typeface="Calibri" panose="020F0502020204030204" pitchFamily="34" charset="0"/>
                    <a:ea typeface="Calibri" panose="020F0502020204030204" pitchFamily="34" charset="0"/>
                    <a:cs typeface="Calibri" panose="020F0502020204030204" pitchFamily="34" charset="0"/>
                  </a:rPr>
                  <a:t> </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 name="CasellaDiTesto 6">
                <a:extLst>
                  <a:ext uri="{FF2B5EF4-FFF2-40B4-BE49-F238E27FC236}">
                    <a16:creationId xmlns:a16="http://schemas.microsoft.com/office/drawing/2014/main" id="{233809AC-F354-BE13-B356-B209F65776F3}"/>
                  </a:ext>
                </a:extLst>
              </p:cNvPr>
              <p:cNvSpPr txBox="1">
                <a:spLocks noRot="1" noChangeAspect="1" noMove="1" noResize="1" noEditPoints="1" noAdjustHandles="1" noChangeArrowheads="1" noChangeShapeType="1" noTextEdit="1"/>
              </p:cNvSpPr>
              <p:nvPr/>
            </p:nvSpPr>
            <p:spPr>
              <a:xfrm>
                <a:off x="336406" y="1359725"/>
                <a:ext cx="11714696" cy="6001643"/>
              </a:xfrm>
              <a:prstGeom prst="rect">
                <a:avLst/>
              </a:prstGeom>
              <a:blipFill>
                <a:blip r:embed="rId2"/>
                <a:stretch>
                  <a:fillRect l="-156" t="-203"/>
                </a:stretch>
              </a:blipFill>
            </p:spPr>
            <p:txBody>
              <a:bodyPr/>
              <a:lstStyle/>
              <a:p>
                <a:r>
                  <a:rPr lang="en-US">
                    <a:noFill/>
                  </a:rPr>
                  <a:t> </a:t>
                </a:r>
              </a:p>
            </p:txBody>
          </p:sp>
        </mc:Fallback>
      </mc:AlternateContent>
    </p:spTree>
    <p:extLst>
      <p:ext uri="{BB962C8B-B14F-4D97-AF65-F5344CB8AC3E}">
        <p14:creationId xmlns:p14="http://schemas.microsoft.com/office/powerpoint/2010/main" val="3281884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C2652683-2A62-BC8E-5DD3-0DF2CB19CA0F}"/>
              </a:ext>
            </a:extLst>
          </p:cNvPr>
          <p:cNvSpPr>
            <a:spLocks noGrp="1"/>
          </p:cNvSpPr>
          <p:nvPr>
            <p:ph type="sldNum" sz="quarter" idx="12"/>
          </p:nvPr>
        </p:nvSpPr>
        <p:spPr/>
        <p:txBody>
          <a:bodyPr/>
          <a:lstStyle/>
          <a:p>
            <a:fld id="{FE024F78-56A6-7740-B68D-8D4D026EDF3F}" type="slidenum">
              <a:rPr lang="en-US" smtClean="0"/>
              <a:pPr/>
              <a:t>21</a:t>
            </a:fld>
            <a:endParaRPr lang="en-US" dirty="0"/>
          </a:p>
        </p:txBody>
      </p:sp>
      <p:sp>
        <p:nvSpPr>
          <p:cNvPr id="7" name="Rettangolo 6">
            <a:extLst>
              <a:ext uri="{FF2B5EF4-FFF2-40B4-BE49-F238E27FC236}">
                <a16:creationId xmlns:a16="http://schemas.microsoft.com/office/drawing/2014/main" id="{3C8AD8F3-371A-F948-DACA-757283B3320C}"/>
              </a:ext>
            </a:extLst>
          </p:cNvPr>
          <p:cNvSpPr/>
          <p:nvPr/>
        </p:nvSpPr>
        <p:spPr>
          <a:xfrm>
            <a:off x="4601230" y="255588"/>
            <a:ext cx="2069431" cy="1082842"/>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Modulo AGENT</a:t>
            </a:r>
          </a:p>
          <a:p>
            <a:pPr algn="ctr"/>
            <a:r>
              <a:rPr lang="it-IT" dirty="0"/>
              <a:t>Water(</a:t>
            </a:r>
            <a:r>
              <a:rPr lang="it-IT" dirty="0" err="1"/>
              <a:t>x,y</a:t>
            </a:r>
            <a:r>
              <a:rPr lang="it-IT" dirty="0"/>
              <a:t>)</a:t>
            </a:r>
            <a:endParaRPr lang="en-US" dirty="0"/>
          </a:p>
        </p:txBody>
      </p:sp>
      <p:sp>
        <p:nvSpPr>
          <p:cNvPr id="8" name="Rettangolo 7">
            <a:extLst>
              <a:ext uri="{FF2B5EF4-FFF2-40B4-BE49-F238E27FC236}">
                <a16:creationId xmlns:a16="http://schemas.microsoft.com/office/drawing/2014/main" id="{86AD984B-2DA7-0B48-A0D7-32ACB12BAC9F}"/>
              </a:ext>
            </a:extLst>
          </p:cNvPr>
          <p:cNvSpPr/>
          <p:nvPr/>
        </p:nvSpPr>
        <p:spPr>
          <a:xfrm>
            <a:off x="4612781" y="1798054"/>
            <a:ext cx="1925053" cy="733926"/>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GestoreWater</a:t>
            </a:r>
            <a:endParaRPr lang="en-US" dirty="0"/>
          </a:p>
        </p:txBody>
      </p:sp>
      <p:cxnSp>
        <p:nvCxnSpPr>
          <p:cNvPr id="9" name="Connettore 2 8">
            <a:extLst>
              <a:ext uri="{FF2B5EF4-FFF2-40B4-BE49-F238E27FC236}">
                <a16:creationId xmlns:a16="http://schemas.microsoft.com/office/drawing/2014/main" id="{32428A26-FD2B-84DC-F5A5-D21806E2D07E}"/>
              </a:ext>
            </a:extLst>
          </p:cNvPr>
          <p:cNvCxnSpPr>
            <a:cxnSpLocks/>
          </p:cNvCxnSpPr>
          <p:nvPr/>
        </p:nvCxnSpPr>
        <p:spPr>
          <a:xfrm>
            <a:off x="5563756" y="1338430"/>
            <a:ext cx="0" cy="4812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Rettangolo 9">
            <a:extLst>
              <a:ext uri="{FF2B5EF4-FFF2-40B4-BE49-F238E27FC236}">
                <a16:creationId xmlns:a16="http://schemas.microsoft.com/office/drawing/2014/main" id="{214598BC-1329-8069-C5E8-A8D341EBC62F}"/>
              </a:ext>
            </a:extLst>
          </p:cNvPr>
          <p:cNvSpPr/>
          <p:nvPr/>
        </p:nvSpPr>
        <p:spPr>
          <a:xfrm>
            <a:off x="592981" y="2944312"/>
            <a:ext cx="2258504"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GestoreDestraWater</a:t>
            </a:r>
            <a:endParaRPr lang="en-US" dirty="0"/>
          </a:p>
        </p:txBody>
      </p:sp>
      <p:cxnSp>
        <p:nvCxnSpPr>
          <p:cNvPr id="14" name="Connettore 2 13">
            <a:extLst>
              <a:ext uri="{FF2B5EF4-FFF2-40B4-BE49-F238E27FC236}">
                <a16:creationId xmlns:a16="http://schemas.microsoft.com/office/drawing/2014/main" id="{5FA68FB1-4AC3-D315-20F7-606762A546E4}"/>
              </a:ext>
            </a:extLst>
          </p:cNvPr>
          <p:cNvCxnSpPr>
            <a:cxnSpLocks/>
          </p:cNvCxnSpPr>
          <p:nvPr/>
        </p:nvCxnSpPr>
        <p:spPr>
          <a:xfrm flipH="1">
            <a:off x="4612781" y="2622695"/>
            <a:ext cx="255788" cy="20827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Connettore 2 14">
            <a:extLst>
              <a:ext uri="{FF2B5EF4-FFF2-40B4-BE49-F238E27FC236}">
                <a16:creationId xmlns:a16="http://schemas.microsoft.com/office/drawing/2014/main" id="{3EE9CE4E-796F-260C-6EEC-B889D0E7346C}"/>
              </a:ext>
            </a:extLst>
          </p:cNvPr>
          <p:cNvCxnSpPr>
            <a:cxnSpLocks/>
          </p:cNvCxnSpPr>
          <p:nvPr/>
        </p:nvCxnSpPr>
        <p:spPr>
          <a:xfrm>
            <a:off x="6236338" y="2606946"/>
            <a:ext cx="245273" cy="2038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8" name="Rettangolo 17">
            <a:extLst>
              <a:ext uri="{FF2B5EF4-FFF2-40B4-BE49-F238E27FC236}">
                <a16:creationId xmlns:a16="http://schemas.microsoft.com/office/drawing/2014/main" id="{113A209D-A3CF-BA70-02ED-657E4B28A2C7}"/>
              </a:ext>
            </a:extLst>
          </p:cNvPr>
          <p:cNvSpPr/>
          <p:nvPr/>
        </p:nvSpPr>
        <p:spPr>
          <a:xfrm>
            <a:off x="3211610" y="2944312"/>
            <a:ext cx="2479189"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GestoreSinistraWater</a:t>
            </a:r>
            <a:endParaRPr lang="en-US" dirty="0"/>
          </a:p>
        </p:txBody>
      </p:sp>
      <p:sp>
        <p:nvSpPr>
          <p:cNvPr id="19" name="Rettangolo 18">
            <a:extLst>
              <a:ext uri="{FF2B5EF4-FFF2-40B4-BE49-F238E27FC236}">
                <a16:creationId xmlns:a16="http://schemas.microsoft.com/office/drawing/2014/main" id="{BFBBE1F6-F15A-4CF7-3D8B-A4A7B31F73CF}"/>
              </a:ext>
            </a:extLst>
          </p:cNvPr>
          <p:cNvSpPr/>
          <p:nvPr/>
        </p:nvSpPr>
        <p:spPr>
          <a:xfrm>
            <a:off x="5950419" y="2944312"/>
            <a:ext cx="2479189"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GestoreSuWater</a:t>
            </a:r>
            <a:endParaRPr lang="en-US" dirty="0"/>
          </a:p>
        </p:txBody>
      </p:sp>
      <p:sp>
        <p:nvSpPr>
          <p:cNvPr id="20" name="Rettangolo 19">
            <a:extLst>
              <a:ext uri="{FF2B5EF4-FFF2-40B4-BE49-F238E27FC236}">
                <a16:creationId xmlns:a16="http://schemas.microsoft.com/office/drawing/2014/main" id="{FEBF2F1C-4B79-8755-2F3C-25C352D909E6}"/>
              </a:ext>
            </a:extLst>
          </p:cNvPr>
          <p:cNvSpPr/>
          <p:nvPr/>
        </p:nvSpPr>
        <p:spPr>
          <a:xfrm>
            <a:off x="8650104" y="2944312"/>
            <a:ext cx="2479189"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GestoreSuWater</a:t>
            </a:r>
            <a:endParaRPr lang="en-US" dirty="0"/>
          </a:p>
        </p:txBody>
      </p:sp>
      <p:cxnSp>
        <p:nvCxnSpPr>
          <p:cNvPr id="21" name="Connettore 2 20">
            <a:extLst>
              <a:ext uri="{FF2B5EF4-FFF2-40B4-BE49-F238E27FC236}">
                <a16:creationId xmlns:a16="http://schemas.microsoft.com/office/drawing/2014/main" id="{3F505519-5384-91B6-09CF-DC5477F5C908}"/>
              </a:ext>
            </a:extLst>
          </p:cNvPr>
          <p:cNvCxnSpPr>
            <a:cxnSpLocks/>
          </p:cNvCxnSpPr>
          <p:nvPr/>
        </p:nvCxnSpPr>
        <p:spPr>
          <a:xfrm>
            <a:off x="6670661" y="2452161"/>
            <a:ext cx="2419709" cy="3789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Connettore 2 23">
            <a:extLst>
              <a:ext uri="{FF2B5EF4-FFF2-40B4-BE49-F238E27FC236}">
                <a16:creationId xmlns:a16="http://schemas.microsoft.com/office/drawing/2014/main" id="{3277416C-3FF0-421A-9037-A2A2C3453D79}"/>
              </a:ext>
            </a:extLst>
          </p:cNvPr>
          <p:cNvCxnSpPr>
            <a:cxnSpLocks/>
          </p:cNvCxnSpPr>
          <p:nvPr/>
        </p:nvCxnSpPr>
        <p:spPr>
          <a:xfrm flipH="1">
            <a:off x="2414807" y="2452161"/>
            <a:ext cx="2114960" cy="3789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34" name="Text Placeholder 3">
                <a:extLst>
                  <a:ext uri="{FF2B5EF4-FFF2-40B4-BE49-F238E27FC236}">
                    <a16:creationId xmlns:a16="http://schemas.microsoft.com/office/drawing/2014/main" id="{3DC848C2-0DD8-0276-A456-AC0F0FD54185}"/>
                  </a:ext>
                </a:extLst>
              </p:cNvPr>
              <p:cNvSpPr txBox="1">
                <a:spLocks/>
              </p:cNvSpPr>
              <p:nvPr/>
            </p:nvSpPr>
            <p:spPr>
              <a:xfrm>
                <a:off x="546854" y="3811714"/>
                <a:ext cx="11547379" cy="3046286"/>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b="1" u="sng" dirty="0">
                    <a:solidFill>
                      <a:schemeClr val="bg2"/>
                    </a:solidFill>
                    <a:latin typeface="Calibri" panose="020F0502020204030204" pitchFamily="34" charset="0"/>
                    <a:ea typeface="Calibri" panose="020F0502020204030204" pitchFamily="34" charset="0"/>
                    <a:cs typeface="Calibri" panose="020F0502020204030204" pitchFamily="34" charset="0"/>
                  </a:rPr>
                  <a:t>- Nel caso di una </a:t>
                </a:r>
                <a:r>
                  <a:rPr lang="it-IT" b="1" u="sng" dirty="0" err="1">
                    <a:solidFill>
                      <a:schemeClr val="bg2"/>
                    </a:solidFill>
                    <a:latin typeface="Calibri" panose="020F0502020204030204" pitchFamily="34" charset="0"/>
                    <a:ea typeface="Calibri" panose="020F0502020204030204" pitchFamily="34" charset="0"/>
                    <a:cs typeface="Calibri" panose="020F0502020204030204" pitchFamily="34" charset="0"/>
                  </a:rPr>
                  <a:t>cella_water</a:t>
                </a:r>
                <a:r>
                  <a:rPr lang="it-IT" b="1" u="sng" dirty="0">
                    <a:solidFill>
                      <a:schemeClr val="bg2"/>
                    </a:solidFill>
                    <a:latin typeface="Calibri" panose="020F0502020204030204" pitchFamily="34" charset="0"/>
                    <a:ea typeface="Calibri" panose="020F0502020204030204" pitchFamily="34" charset="0"/>
                    <a:cs typeface="Calibri" panose="020F0502020204030204" pitchFamily="34" charset="0"/>
                  </a:rPr>
                  <a:t>, invece quello che accade è questo:</a:t>
                </a:r>
              </a:p>
              <a:p>
                <a:pPr marL="342900" indent="-342900" algn="l">
                  <a:buAutoNum type="arabicParenR"/>
                </a:pPr>
                <a:r>
                  <a:rPr lang="it-IT" sz="1200" dirty="0">
                    <a:solidFill>
                      <a:schemeClr val="bg2"/>
                    </a:solidFill>
                    <a:latin typeface="Calibri" panose="020F0502020204030204" pitchFamily="34" charset="0"/>
                    <a:ea typeface="Calibri" panose="020F0502020204030204" pitchFamily="34" charset="0"/>
                    <a:cs typeface="Calibri" panose="020F0502020204030204" pitchFamily="34" charset="0"/>
                  </a:rPr>
                  <a:t>Vengono controllate tutte le celle adiacenti (su, giù, sinistra, destra) per vedere quali potrebbero essere le celle nelle quali l'agente potrebbe partire con il cercare di posizionare una qualche nave. Quindi se ad esempio sarà possibile posizionare la bandierina nella cella superiore, allora verrà calcolato lo score di questa cella in questo modo:</a:t>
                </a:r>
              </a:p>
              <a:p>
                <a:pPr algn="l"/>
                <a:r>
                  <a:rPr lang="it-IT" sz="1200" b="0" dirty="0">
                    <a:solidFill>
                      <a:schemeClr val="bg2"/>
                    </a:solidFill>
                    <a:ea typeface="Calibri" panose="020F0502020204030204" pitchFamily="34" charset="0"/>
                    <a:cs typeface="Calibri" panose="020F0502020204030204" pitchFamily="34" charset="0"/>
                  </a:rPr>
                  <a:t>	</a:t>
                </a:r>
                <a14:m>
                  <m:oMath xmlns:m="http://schemas.openxmlformats.org/officeDocument/2006/math">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𝑺𝒄𝒐𝒓𝒆</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𝒄𝒆𝒍𝒍𝒂</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𝒌</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𝒑𝒆𝒓</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𝒓𝒐𝒘</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𝒌</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𝒑𝒆𝒓</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𝒓𝒐𝒘</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𝒃𝒂𝒏𝒅𝒊𝒆𝒓𝒊𝒏𝒆</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𝒑𝒐𝒔𝒊𝒛𝒊𝒐𝒏𝒂𝒕𝒆</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m:t>
                    </m:r>
                  </m:oMath>
                </a14:m>
                <a:r>
                  <a:rPr lang="it-IT" sz="1200" b="1" i="1" dirty="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𝒌</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𝒑𝒆𝒓</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𝒄𝒐𝒍</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𝒌</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𝒑𝒆𝒓</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smtClean="0">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𝒄𝒐𝒍</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𝒃𝒂𝒏𝒅𝒊𝒆𝒓𝒊𝒏𝒆</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_</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𝒑𝒐𝒔𝒊𝒛𝒊𝒐𝒏𝒂𝒕𝒆</m:t>
                    </m:r>
                    <m:r>
                      <a:rPr lang="it-IT" sz="1200" b="1" i="1">
                        <a:solidFill>
                          <a:schemeClr val="accent4">
                            <a:lumMod val="40000"/>
                            <a:lumOff val="60000"/>
                          </a:schemeClr>
                        </a:solidFill>
                        <a:latin typeface="Cambria Math" panose="02040503050406030204" pitchFamily="18" charset="0"/>
                        <a:ea typeface="Calibri" panose="020F0502020204030204" pitchFamily="34" charset="0"/>
                        <a:cs typeface="Calibri" panose="020F0502020204030204" pitchFamily="34" charset="0"/>
                      </a:rPr>
                      <m:t>)</m:t>
                    </m:r>
                  </m:oMath>
                </a14:m>
                <a:r>
                  <a:rPr lang="it-IT" sz="1200" b="1" i="1" dirty="0">
                    <a:solidFill>
                      <a:schemeClr val="accent4">
                        <a:lumMod val="40000"/>
                        <a:lumOff val="60000"/>
                      </a:schemeClr>
                    </a:solidFill>
                    <a:latin typeface="Calibri" panose="020F0502020204030204" pitchFamily="34" charset="0"/>
                    <a:ea typeface="Calibri" panose="020F0502020204030204" pitchFamily="34" charset="0"/>
                    <a:cs typeface="Calibri" panose="020F0502020204030204" pitchFamily="34" charset="0"/>
                  </a:rPr>
                  <a:t> </a:t>
                </a:r>
                <a:endParaRPr lang="it-IT" sz="1200" b="1" i="1"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algn="l"/>
                <a:r>
                  <a:rPr lang="it-IT" sz="1200" dirty="0">
                    <a:solidFill>
                      <a:schemeClr val="bg2"/>
                    </a:solidFill>
                    <a:latin typeface="Calibri" panose="020F0502020204030204" pitchFamily="34" charset="0"/>
                    <a:ea typeface="Calibri" panose="020F0502020204030204" pitchFamily="34" charset="0"/>
                    <a:cs typeface="Calibri" panose="020F0502020204030204" pitchFamily="34" charset="0"/>
                  </a:rPr>
                  <a:t>2) </a:t>
                </a:r>
                <a:r>
                  <a:rPr lang="it-IT" sz="1200" dirty="0" err="1">
                    <a:solidFill>
                      <a:schemeClr val="bg2"/>
                    </a:solidFill>
                    <a:latin typeface="Calibri" panose="020F0502020204030204" pitchFamily="34" charset="0"/>
                    <a:ea typeface="Calibri" panose="020F0502020204030204" pitchFamily="34" charset="0"/>
                    <a:cs typeface="Calibri" panose="020F0502020204030204" pitchFamily="34" charset="0"/>
                  </a:rPr>
                  <a:t>Dopodichè</a:t>
                </a:r>
                <a:r>
                  <a:rPr lang="it-IT" sz="1200" dirty="0">
                    <a:solidFill>
                      <a:schemeClr val="bg2"/>
                    </a:solidFill>
                    <a:latin typeface="Calibri" panose="020F0502020204030204" pitchFamily="34" charset="0"/>
                    <a:ea typeface="Calibri" panose="020F0502020204030204" pitchFamily="34" charset="0"/>
                    <a:cs typeface="Calibri" panose="020F0502020204030204" pitchFamily="34" charset="0"/>
                  </a:rPr>
                  <a:t>, verrà asserita in WM la </a:t>
                </a:r>
                <a:r>
                  <a:rPr lang="it-IT" sz="1200" dirty="0" err="1">
                    <a:solidFill>
                      <a:schemeClr val="bg2"/>
                    </a:solidFill>
                    <a:latin typeface="Calibri" panose="020F0502020204030204" pitchFamily="34" charset="0"/>
                    <a:ea typeface="Calibri" panose="020F0502020204030204" pitchFamily="34" charset="0"/>
                    <a:cs typeface="Calibri" panose="020F0502020204030204" pitchFamily="34" charset="0"/>
                  </a:rPr>
                  <a:t>cella_max</a:t>
                </a:r>
                <a:r>
                  <a:rPr lang="it-IT" sz="1200" dirty="0">
                    <a:solidFill>
                      <a:schemeClr val="bg2"/>
                    </a:solidFill>
                    <a:latin typeface="Calibri" panose="020F0502020204030204" pitchFamily="34" charset="0"/>
                    <a:ea typeface="Calibri" panose="020F0502020204030204" pitchFamily="34" charset="0"/>
                    <a:cs typeface="Calibri" panose="020F0502020204030204" pitchFamily="34" charset="0"/>
                  </a:rPr>
                  <a:t> che specificherà in quale direzione è più conveniente provare a piazzare una nave in base al valore di score</a:t>
                </a:r>
              </a:p>
              <a:p>
                <a:pPr algn="l"/>
                <a:r>
                  <a:rPr lang="it-IT" sz="1200" dirty="0">
                    <a:solidFill>
                      <a:schemeClr val="bg2"/>
                    </a:solidFill>
                    <a:latin typeface="Calibri" panose="020F0502020204030204" pitchFamily="34" charset="0"/>
                    <a:ea typeface="Calibri" panose="020F0502020204030204" pitchFamily="34" charset="0"/>
                    <a:cs typeface="Calibri" panose="020F0502020204030204" pitchFamily="34" charset="0"/>
                  </a:rPr>
                  <a:t>3) Verrà richiamato il sotto-modulo assegnato alla direzione vincente (ad es. </a:t>
                </a:r>
                <a:r>
                  <a:rPr lang="it-IT" sz="1200" dirty="0" err="1">
                    <a:solidFill>
                      <a:schemeClr val="bg2"/>
                    </a:solidFill>
                    <a:latin typeface="Calibri" panose="020F0502020204030204" pitchFamily="34" charset="0"/>
                    <a:ea typeface="Calibri" panose="020F0502020204030204" pitchFamily="34" charset="0"/>
                    <a:cs typeface="Calibri" panose="020F0502020204030204" pitchFamily="34" charset="0"/>
                  </a:rPr>
                  <a:t>GestoreDestraWater</a:t>
                </a:r>
                <a:r>
                  <a:rPr lang="it-IT" sz="1200" dirty="0">
                    <a:solidFill>
                      <a:schemeClr val="bg2"/>
                    </a:solidFill>
                    <a:latin typeface="Calibri" panose="020F0502020204030204" pitchFamily="34" charset="0"/>
                    <a:ea typeface="Calibri" panose="020F0502020204030204" pitchFamily="34" charset="0"/>
                    <a:cs typeface="Calibri" panose="020F0502020204030204" pitchFamily="34" charset="0"/>
                  </a:rPr>
                  <a:t> se la direzione migliore rispetto a </a:t>
                </a:r>
                <a:r>
                  <a:rPr lang="it-IT" sz="1200" dirty="0" err="1">
                    <a:solidFill>
                      <a:schemeClr val="bg2"/>
                    </a:solidFill>
                    <a:latin typeface="Calibri" panose="020F0502020204030204" pitchFamily="34" charset="0"/>
                    <a:ea typeface="Calibri" panose="020F0502020204030204" pitchFamily="34" charset="0"/>
                    <a:cs typeface="Calibri" panose="020F0502020204030204" pitchFamily="34" charset="0"/>
                  </a:rPr>
                  <a:t>cella_water</a:t>
                </a:r>
                <a:r>
                  <a:rPr lang="it-IT" sz="1200" dirty="0">
                    <a:solidFill>
                      <a:schemeClr val="bg2"/>
                    </a:solidFill>
                    <a:latin typeface="Calibri" panose="020F0502020204030204" pitchFamily="34" charset="0"/>
                    <a:ea typeface="Calibri" panose="020F0502020204030204" pitchFamily="34" charset="0"/>
                    <a:cs typeface="Calibri" panose="020F0502020204030204" pitchFamily="34" charset="0"/>
                  </a:rPr>
                  <a:t>(</a:t>
                </a:r>
                <a:r>
                  <a:rPr lang="it-IT" sz="1200" dirty="0" err="1">
                    <a:solidFill>
                      <a:schemeClr val="bg2"/>
                    </a:solidFill>
                    <a:latin typeface="Calibri" panose="020F0502020204030204" pitchFamily="34" charset="0"/>
                    <a:ea typeface="Calibri" panose="020F0502020204030204" pitchFamily="34" charset="0"/>
                    <a:cs typeface="Calibri" panose="020F0502020204030204" pitchFamily="34" charset="0"/>
                  </a:rPr>
                  <a:t>x,y</a:t>
                </a:r>
                <a:r>
                  <a:rPr lang="it-IT" sz="1200" dirty="0">
                    <a:solidFill>
                      <a:schemeClr val="bg2"/>
                    </a:solidFill>
                    <a:latin typeface="Calibri" panose="020F0502020204030204" pitchFamily="34" charset="0"/>
                    <a:ea typeface="Calibri" panose="020F0502020204030204" pitchFamily="34" charset="0"/>
                    <a:cs typeface="Calibri" panose="020F0502020204030204" pitchFamily="34" charset="0"/>
                  </a:rPr>
                  <a:t>)  è quella destra)</a:t>
                </a:r>
              </a:p>
              <a:p>
                <a:pPr algn="l"/>
                <a:r>
                  <a:rPr lang="it-IT" sz="1200" dirty="0">
                    <a:solidFill>
                      <a:schemeClr val="bg2"/>
                    </a:solidFill>
                    <a:latin typeface="Calibri" panose="020F0502020204030204" pitchFamily="34" charset="0"/>
                    <a:ea typeface="Calibri" panose="020F0502020204030204" pitchFamily="34" charset="0"/>
                    <a:cs typeface="Calibri" panose="020F0502020204030204" pitchFamily="34" charset="0"/>
                  </a:rPr>
                  <a:t>4) Infine, </a:t>
                </a:r>
                <a:r>
                  <a:rPr lang="it-IT" sz="1200" b="1" dirty="0">
                    <a:solidFill>
                      <a:schemeClr val="bg2"/>
                    </a:solidFill>
                    <a:latin typeface="Calibri" panose="020F0502020204030204" pitchFamily="34" charset="0"/>
                    <a:ea typeface="Calibri" panose="020F0502020204030204" pitchFamily="34" charset="0"/>
                    <a:cs typeface="Calibri" panose="020F0502020204030204" pitchFamily="34" charset="0"/>
                  </a:rPr>
                  <a:t>il sotto-modulo vincente proverà a posizionare una qualche nave seguendo questo ordine: 1-sottomarino (solo se ci troviamo nella fase2), 2-cacciatorpediniere,                  3-incrociatore, 4-corazzata</a:t>
                </a:r>
              </a:p>
              <a:p>
                <a:pPr marL="342900" indent="-342900" algn="l">
                  <a:buAutoNum type="arabicParenR"/>
                </a:pPr>
                <a:endParaRPr lang="en-US" b="1" dirty="0">
                  <a:latin typeface="Calibri" panose="020F0502020204030204" pitchFamily="34" charset="0"/>
                  <a:ea typeface="Calibri" panose="020F0502020204030204" pitchFamily="34" charset="0"/>
                  <a:cs typeface="Calibri" panose="020F0502020204030204" pitchFamily="34" charset="0"/>
                </a:endParaRPr>
              </a:p>
              <a:p>
                <a:pPr marL="457200" lvl="1" indent="0">
                  <a:lnSpc>
                    <a:spcPct val="107000"/>
                  </a:lnSpc>
                  <a:spcAft>
                    <a:spcPts val="800"/>
                  </a:spcAft>
                  <a:buNone/>
                </a:pPr>
                <a:endParaRPr lang="it-IT" sz="1800" b="1"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34" name="Text Placeholder 3">
                <a:extLst>
                  <a:ext uri="{FF2B5EF4-FFF2-40B4-BE49-F238E27FC236}">
                    <a16:creationId xmlns:a16="http://schemas.microsoft.com/office/drawing/2014/main" id="{3DC848C2-0DD8-0276-A456-AC0F0FD54185}"/>
                  </a:ext>
                </a:extLst>
              </p:cNvPr>
              <p:cNvSpPr txBox="1">
                <a:spLocks noRot="1" noChangeAspect="1" noMove="1" noResize="1" noEditPoints="1" noAdjustHandles="1" noChangeArrowheads="1" noChangeShapeType="1" noTextEdit="1"/>
              </p:cNvSpPr>
              <p:nvPr/>
            </p:nvSpPr>
            <p:spPr>
              <a:xfrm>
                <a:off x="546854" y="3811714"/>
                <a:ext cx="11547379" cy="3046286"/>
              </a:xfrm>
              <a:prstGeom prst="rect">
                <a:avLst/>
              </a:prstGeom>
              <a:blipFill>
                <a:blip r:embed="rId2"/>
                <a:stretch>
                  <a:fillRect l="-317"/>
                </a:stretch>
              </a:blipFill>
            </p:spPr>
            <p:txBody>
              <a:bodyPr/>
              <a:lstStyle/>
              <a:p>
                <a:r>
                  <a:rPr lang="en-US">
                    <a:noFill/>
                  </a:rPr>
                  <a:t> </a:t>
                </a:r>
              </a:p>
            </p:txBody>
          </p:sp>
        </mc:Fallback>
      </mc:AlternateContent>
    </p:spTree>
    <p:extLst>
      <p:ext uri="{BB962C8B-B14F-4D97-AF65-F5344CB8AC3E}">
        <p14:creationId xmlns:p14="http://schemas.microsoft.com/office/powerpoint/2010/main" val="3034584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5740250-8B8C-0871-6CB2-C8BF2C1D8112}"/>
              </a:ext>
            </a:extLst>
          </p:cNvPr>
          <p:cNvSpPr>
            <a:spLocks noGrp="1"/>
          </p:cNvSpPr>
          <p:nvPr>
            <p:ph type="title"/>
          </p:nvPr>
        </p:nvSpPr>
        <p:spPr>
          <a:xfrm>
            <a:off x="838200" y="365125"/>
            <a:ext cx="10341634" cy="678671"/>
          </a:xfrm>
        </p:spPr>
        <p:txBody>
          <a:bodyPr/>
          <a:lstStyle/>
          <a:p>
            <a:r>
              <a:rPr lang="en-US" dirty="0"/>
              <a:t>Agente-2 Fase2</a:t>
            </a:r>
          </a:p>
        </p:txBody>
      </p:sp>
      <p:sp>
        <p:nvSpPr>
          <p:cNvPr id="8" name="Segnaposto numero diapositiva 7">
            <a:extLst>
              <a:ext uri="{FF2B5EF4-FFF2-40B4-BE49-F238E27FC236}">
                <a16:creationId xmlns:a16="http://schemas.microsoft.com/office/drawing/2014/main" id="{A8049DC6-59DD-3C60-796C-4E858F37E7FB}"/>
              </a:ext>
            </a:extLst>
          </p:cNvPr>
          <p:cNvSpPr>
            <a:spLocks noGrp="1"/>
          </p:cNvSpPr>
          <p:nvPr>
            <p:ph type="sldNum" sz="quarter" idx="12"/>
          </p:nvPr>
        </p:nvSpPr>
        <p:spPr/>
        <p:txBody>
          <a:bodyPr/>
          <a:lstStyle/>
          <a:p>
            <a:fld id="{FE024F78-56A6-7740-B68D-8D4D026EDF3F}" type="slidenum">
              <a:rPr lang="en-US" smtClean="0"/>
              <a:pPr/>
              <a:t>22</a:t>
            </a:fld>
            <a:endParaRPr lang="en-US" dirty="0"/>
          </a:p>
        </p:txBody>
      </p:sp>
      <mc:AlternateContent xmlns:mc="http://schemas.openxmlformats.org/markup-compatibility/2006" xmlns:a14="http://schemas.microsoft.com/office/drawing/2010/main">
        <mc:Choice Requires="a14">
          <p:sp>
            <p:nvSpPr>
              <p:cNvPr id="9" name="Text Placeholder 3">
                <a:extLst>
                  <a:ext uri="{FF2B5EF4-FFF2-40B4-BE49-F238E27FC236}">
                    <a16:creationId xmlns:a16="http://schemas.microsoft.com/office/drawing/2014/main" id="{D23C64F3-7CEA-1E82-FC34-88A293CFEBF2}"/>
                  </a:ext>
                </a:extLst>
              </p:cNvPr>
              <p:cNvSpPr txBox="1">
                <a:spLocks/>
              </p:cNvSpPr>
              <p:nvPr/>
            </p:nvSpPr>
            <p:spPr>
              <a:xfrm>
                <a:off x="644622" y="1284173"/>
                <a:ext cx="11239550" cy="5307149"/>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 A questo punto dopo aver cercato di posizionare le diverse bandierine sfruttando tutti i fatti iniziali disponibili,  l'agente entrerà nella FASE 2 poiché scatterà la regola di controllo presente nel modulo AGENT chiamata </a:t>
                </a:r>
                <a:r>
                  <a:rPr lang="it-IT" sz="1400" i="1" u="sng" dirty="0">
                    <a:solidFill>
                      <a:schemeClr val="bg2"/>
                    </a:solidFill>
                    <a:latin typeface="Calibri" panose="020F0502020204030204" pitchFamily="34" charset="0"/>
                    <a:ea typeface="Calibri" panose="020F0502020204030204" pitchFamily="34" charset="0"/>
                    <a:cs typeface="Calibri" panose="020F0502020204030204" pitchFamily="34" charset="0"/>
                  </a:rPr>
                  <a:t>"</a:t>
                </a:r>
                <a:r>
                  <a:rPr lang="en-US" sz="1400" i="1" u="sng" dirty="0">
                    <a:solidFill>
                      <a:srgbClr val="CCCCCC"/>
                    </a:solidFill>
                    <a:latin typeface="Calibri" panose="020F0502020204030204" pitchFamily="34" charset="0"/>
                    <a:ea typeface="Calibri" panose="020F0502020204030204" pitchFamily="34" charset="0"/>
                    <a:cs typeface="Calibri" panose="020F0502020204030204" pitchFamily="34" charset="0"/>
                  </a:rPr>
                  <a:t>start_fase_2".</a:t>
                </a:r>
              </a:p>
              <a:p>
                <a:pPr marL="285750" indent="-285750" algn="l">
                  <a:buFont typeface="Wingdings" panose="05000000000000000000" pitchFamily="2" charset="2"/>
                  <a:buChar char="Ø"/>
                </a:pP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L'idea</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di base di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quest'ultima</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fase</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è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questa</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p>
              <a:p>
                <a:pPr algn="l"/>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"ANDANDO A CONSIDERARE OGNI CELLA DELLA GRIGLIA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presente</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nei</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fatti</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iniziali</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del modulo "GESTORE_FASE_3"), SI VERIFICHERA' CHE 	 QUESTA CELLA SIA AMMISSIBILE (</a:t>
                </a:r>
                <a:r>
                  <a:rPr lang="en-US" sz="1400" b="1" u="sng" dirty="0" err="1">
                    <a:solidFill>
                      <a:srgbClr val="CCCCCC"/>
                    </a:solidFill>
                    <a:latin typeface="Calibri" panose="020F0502020204030204" pitchFamily="34" charset="0"/>
                    <a:ea typeface="Calibri" panose="020F0502020204030204" pitchFamily="34" charset="0"/>
                    <a:cs typeface="Calibri" panose="020F0502020204030204" pitchFamily="34" charset="0"/>
                  </a:rPr>
                  <a:t>rispetti</a:t>
                </a:r>
                <a:r>
                  <a:rPr lang="en-US" sz="1400" b="1" u="sng" dirty="0">
                    <a:solidFill>
                      <a:srgbClr val="CCCCCC"/>
                    </a:solidFill>
                    <a:latin typeface="Calibri" panose="020F0502020204030204" pitchFamily="34" charset="0"/>
                    <a:ea typeface="Calibri" panose="020F0502020204030204" pitchFamily="34" charset="0"/>
                    <a:cs typeface="Calibri" panose="020F0502020204030204" pitchFamily="34" charset="0"/>
                  </a:rPr>
                  <a:t> 2 </a:t>
                </a:r>
                <a:r>
                  <a:rPr lang="en-US" sz="1400" b="1" u="sng" dirty="0" err="1">
                    <a:solidFill>
                      <a:srgbClr val="CCCCCC"/>
                    </a:solidFill>
                    <a:latin typeface="Calibri" panose="020F0502020204030204" pitchFamily="34" charset="0"/>
                    <a:ea typeface="Calibri" panose="020F0502020204030204" pitchFamily="34" charset="0"/>
                    <a:cs typeface="Calibri" panose="020F0502020204030204" pitchFamily="34" charset="0"/>
                  </a:rPr>
                  <a:t>vincoli</a:t>
                </a:r>
                <a:r>
                  <a:rPr lang="en-US" sz="1400" b="1" u="sng"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sz="1400" b="1" u="sng" dirty="0" err="1">
                    <a:solidFill>
                      <a:srgbClr val="CCCCCC"/>
                    </a:solidFill>
                    <a:latin typeface="Calibri" panose="020F0502020204030204" pitchFamily="34" charset="0"/>
                    <a:ea typeface="Calibri" panose="020F0502020204030204" pitchFamily="34" charset="0"/>
                    <a:cs typeface="Calibri" panose="020F0502020204030204" pitchFamily="34" charset="0"/>
                  </a:rPr>
                  <a:t>fondamentali</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QUALORA QUESTO DOVESSE ACCADERE ALLORA QUESTA CELLA VERRA' 	ASSERITA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istanziando</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il template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chiamato</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cella_ammissibile</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ANDANDO A SPECIFICARE LO SCORE DI QUESTA CELLA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che</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verrà</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calcolato</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con la formula </a:t>
                </a:r>
                <a:r>
                  <a:rPr lang="en-US" sz="1400" b="1" dirty="0" err="1">
                    <a:solidFill>
                      <a:srgbClr val="CCCCCC"/>
                    </a:solidFill>
                    <a:latin typeface="Calibri" panose="020F0502020204030204" pitchFamily="34" charset="0"/>
                    <a:ea typeface="Calibri" panose="020F0502020204030204" pitchFamily="34" charset="0"/>
                    <a:cs typeface="Calibri" panose="020F0502020204030204" pitchFamily="34" charset="0"/>
                  </a:rPr>
                  <a:t>mostrata</a:t>
                </a:r>
                <a:r>
                  <a:rPr lang="en-US" sz="1400" b="1" dirty="0">
                    <a:solidFill>
                      <a:srgbClr val="CCCCCC"/>
                    </a:solidFill>
                    <a:latin typeface="Calibri" panose="020F0502020204030204" pitchFamily="34" charset="0"/>
                    <a:ea typeface="Calibri" panose="020F0502020204030204" pitchFamily="34" charset="0"/>
                    <a:cs typeface="Calibri" panose="020F0502020204030204" pitchFamily="34" charset="0"/>
                  </a:rPr>
                  <a:t> sotto".</a:t>
                </a:r>
              </a:p>
              <a:p>
                <a:pPr marL="285750" indent="-285750" algn="l">
                  <a:buFont typeface="Wingdings" panose="05000000000000000000" pitchFamily="2" charset="2"/>
                  <a:buChar char="§"/>
                </a:pPr>
                <a:r>
                  <a:rPr lang="en-US" sz="1400" b="1" dirty="0" err="1">
                    <a:solidFill>
                      <a:srgbClr val="00B0F0"/>
                    </a:solidFill>
                    <a:latin typeface="Calibri" panose="020F0502020204030204" pitchFamily="34" charset="0"/>
                    <a:ea typeface="Calibri" panose="020F0502020204030204" pitchFamily="34" charset="0"/>
                    <a:cs typeface="Calibri" panose="020F0502020204030204" pitchFamily="34" charset="0"/>
                  </a:rPr>
                  <a:t>cella</a:t>
                </a:r>
                <a:r>
                  <a:rPr lang="en-US" sz="1400" b="1" dirty="0">
                    <a:solidFill>
                      <a:srgbClr val="00B0F0"/>
                    </a:solidFill>
                    <a:latin typeface="Calibri" panose="020F0502020204030204" pitchFamily="34" charset="0"/>
                    <a:ea typeface="Calibri" panose="020F0502020204030204" pitchFamily="34" charset="0"/>
                    <a:cs typeface="Calibri" panose="020F0502020204030204" pitchFamily="34" charset="0"/>
                  </a:rPr>
                  <a:t>(</a:t>
                </a:r>
                <a:r>
                  <a:rPr lang="en-US" sz="1400" b="1" dirty="0" err="1">
                    <a:solidFill>
                      <a:srgbClr val="00B0F0"/>
                    </a:solidFill>
                    <a:latin typeface="Calibri" panose="020F0502020204030204" pitchFamily="34" charset="0"/>
                    <a:ea typeface="Calibri" panose="020F0502020204030204" pitchFamily="34" charset="0"/>
                    <a:cs typeface="Calibri" panose="020F0502020204030204" pitchFamily="34" charset="0"/>
                  </a:rPr>
                  <a:t>x,y</a:t>
                </a:r>
                <a:r>
                  <a:rPr lang="en-US" sz="14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400" b="1" dirty="0" err="1">
                    <a:solidFill>
                      <a:srgbClr val="00B0F0"/>
                    </a:solidFill>
                    <a:latin typeface="Calibri" panose="020F0502020204030204" pitchFamily="34" charset="0"/>
                    <a:ea typeface="Calibri" panose="020F0502020204030204" pitchFamily="34" charset="0"/>
                    <a:cs typeface="Calibri" panose="020F0502020204030204" pitchFamily="34" charset="0"/>
                  </a:rPr>
                  <a:t>ammissibile</a:t>
                </a:r>
                <a:r>
                  <a:rPr lang="en-US" sz="14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p>
              <a:p>
                <a:pPr marL="1085850" lvl="1" indent="-285750">
                  <a:buClr>
                    <a:srgbClr val="00B0F0"/>
                  </a:buClr>
                  <a:buFont typeface="Wingdings" panose="05000000000000000000" pitchFamily="2" charset="2"/>
                  <a:buChar char="§"/>
                </a:pP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Vincolo</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1: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sulla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cella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non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deve</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esserci</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una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bandierina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p>
              <a:p>
                <a:pPr marL="1085850" lvl="1" indent="-285750">
                  <a:buClr>
                    <a:srgbClr val="00B0F0"/>
                  </a:buClr>
                  <a:buFont typeface="Wingdings" panose="05000000000000000000" pitchFamily="2" charset="2"/>
                  <a:buChar char="§"/>
                </a:pP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Vincolo</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2: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deve</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essere</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possibile</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posizionare</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una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bandierina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nella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cella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controllando</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sia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la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riga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x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che</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la </a:t>
                </a:r>
                <a:r>
                  <a:rPr lang="en-US" sz="1600" b="1" dirty="0" err="1">
                    <a:solidFill>
                      <a:srgbClr val="00B0F0"/>
                    </a:solidFill>
                    <a:latin typeface="Calibri" panose="020F0502020204030204" pitchFamily="34" charset="0"/>
                    <a:ea typeface="Calibri" panose="020F0502020204030204" pitchFamily="34" charset="0"/>
                    <a:cs typeface="Calibri" panose="020F0502020204030204" pitchFamily="34" charset="0"/>
                  </a:rPr>
                  <a:t>colonna</a:t>
                </a:r>
                <a:r>
                  <a:rPr lang="en-US" sz="1600" b="1" dirty="0">
                    <a:solidFill>
                      <a:srgbClr val="00B0F0"/>
                    </a:solidFill>
                    <a:latin typeface="Calibri" panose="020F0502020204030204" pitchFamily="34" charset="0"/>
                    <a:ea typeface="Calibri" panose="020F0502020204030204" pitchFamily="34" charset="0"/>
                    <a:cs typeface="Calibri" panose="020F0502020204030204" pitchFamily="34" charset="0"/>
                  </a:rPr>
                  <a:t> y)</a:t>
                </a:r>
              </a:p>
              <a:p>
                <a:pPr lvl="1" indent="0">
                  <a:buClr>
                    <a:srgbClr val="00B0F0"/>
                  </a:buClr>
                  <a:buNone/>
                </a:pPr>
                <a:endParaRPr lang="en-US" b="1" dirty="0">
                  <a:solidFill>
                    <a:srgbClr val="00B0F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
                </a:pPr>
                <a:r>
                  <a:rPr lang="en-US" b="1" dirty="0" err="1">
                    <a:solidFill>
                      <a:srgbClr val="FF0000"/>
                    </a:solidFill>
                    <a:latin typeface="Calibri" panose="020F0502020204030204" pitchFamily="34" charset="0"/>
                    <a:ea typeface="Calibri" panose="020F0502020204030204" pitchFamily="34" charset="0"/>
                    <a:cs typeface="Calibri" panose="020F0502020204030204" pitchFamily="34" charset="0"/>
                  </a:rPr>
                  <a:t>score_cella</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a:t>
                </a:r>
                <a:r>
                  <a:rPr lang="en-US" b="1" dirty="0" err="1">
                    <a:solidFill>
                      <a:srgbClr val="FF0000"/>
                    </a:solidFill>
                    <a:latin typeface="Calibri" panose="020F0502020204030204" pitchFamily="34" charset="0"/>
                    <a:ea typeface="Calibri" panose="020F0502020204030204" pitchFamily="34" charset="0"/>
                    <a:cs typeface="Calibri" panose="020F0502020204030204" pitchFamily="34" charset="0"/>
                  </a:rPr>
                  <a:t>x,y</a:t>
                </a:r>
                <a:r>
                  <a:rPr 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 = </a:t>
                </a:r>
                <a:r>
                  <a:rPr lang="it-IT" sz="1600" b="1" i="1" dirty="0">
                    <a:solidFill>
                      <a:schemeClr val="bg2"/>
                    </a:solidFill>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x</m:t>
                    </m:r>
                    <m: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sz="1600" b="0" i="0">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sz="16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600" b="0" i="0">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sz="1600" b="0" i="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y</m:t>
                    </m:r>
                    <m:r>
                      <a:rPr lang="it-IT" sz="1600"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 </a:t>
                </a:r>
                <a14:m>
                  <m:oMath xmlns:m="http://schemas.openxmlformats.org/officeDocument/2006/math">
                    <m: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row</m:t>
                    </m:r>
                    <m: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pos</m:t>
                    </m:r>
                    <m:r>
                      <a:rPr lang="it-IT"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x</m:t>
                    </m:r>
                    <m: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m:t>
                    </m:r>
                    <m:r>
                      <m:rPr>
                        <m:sty m:val="p"/>
                      </m:rP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k</m:t>
                    </m:r>
                    <m: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per</m:t>
                    </m:r>
                    <m: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col</m:t>
                    </m:r>
                    <m: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bandierine</m:t>
                    </m:r>
                    <m:r>
                      <a:rPr lang="it-IT"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pos</m:t>
                    </m:r>
                    <m:r>
                      <a:rPr lang="it-IT" b="0" i="0" smtClean="0">
                        <a:solidFill>
                          <a:schemeClr val="bg2"/>
                        </a:solidFill>
                        <a:latin typeface="Cambria Math" panose="02040503050406030204" pitchFamily="18" charset="0"/>
                        <a:ea typeface="Calibri" panose="020F0502020204030204" pitchFamily="34" charset="0"/>
                        <a:cs typeface="Calibri" panose="020F0502020204030204" pitchFamily="34" charset="0"/>
                      </a:rPr>
                      <m:t>_</m:t>
                    </m:r>
                    <m:r>
                      <m:rPr>
                        <m:sty m:val="p"/>
                      </m:rP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y</m:t>
                    </m:r>
                    <m:r>
                      <a:rPr lang="it-IT">
                        <a:solidFill>
                          <a:schemeClr val="bg2"/>
                        </a:solidFill>
                        <a:latin typeface="Cambria Math" panose="02040503050406030204" pitchFamily="18" charset="0"/>
                        <a:ea typeface="Calibri" panose="020F0502020204030204" pitchFamily="34" charset="0"/>
                        <a:cs typeface="Calibri" panose="020F0502020204030204" pitchFamily="34" charset="0"/>
                      </a:rPr>
                      <m:t>)</m:t>
                    </m:r>
                  </m:oMath>
                </a14:m>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it-IT" sz="1600" b="1" i="1" dirty="0">
                    <a:solidFill>
                      <a:schemeClr val="bg2"/>
                    </a:solidFill>
                    <a:latin typeface="Calibri" panose="020F0502020204030204" pitchFamily="34" charset="0"/>
                    <a:ea typeface="Calibri" panose="020F0502020204030204" pitchFamily="34" charset="0"/>
                    <a:cs typeface="Calibri" panose="020F0502020204030204" pitchFamily="34" charset="0"/>
                  </a:rPr>
                  <a:t>]</a:t>
                </a:r>
              </a:p>
              <a:p>
                <a:pPr marL="285750" indent="-285750" algn="l">
                  <a:buFont typeface="Wingdings" panose="05000000000000000000" pitchFamily="2" charset="2"/>
                  <a:buChar char="§"/>
                </a:pPr>
                <a:endParaRPr lang="en-US" b="1" dirty="0">
                  <a:latin typeface="Calibri" panose="020F0502020204030204" pitchFamily="34" charset="0"/>
                  <a:ea typeface="Calibri" panose="020F0502020204030204" pitchFamily="34" charset="0"/>
                  <a:cs typeface="Calibri" panose="020F0502020204030204" pitchFamily="34" charset="0"/>
                </a:endParaRPr>
              </a:p>
              <a:p>
                <a:pPr marL="457200" lvl="1" indent="0">
                  <a:lnSpc>
                    <a:spcPct val="107000"/>
                  </a:lnSpc>
                  <a:spcAft>
                    <a:spcPts val="800"/>
                  </a:spcAft>
                  <a:buNone/>
                </a:pPr>
                <a:endParaRPr lang="it-IT" sz="1800" b="1"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9" name="Text Placeholder 3">
                <a:extLst>
                  <a:ext uri="{FF2B5EF4-FFF2-40B4-BE49-F238E27FC236}">
                    <a16:creationId xmlns:a16="http://schemas.microsoft.com/office/drawing/2014/main" id="{D23C64F3-7CEA-1E82-FC34-88A293CFEBF2}"/>
                  </a:ext>
                </a:extLst>
              </p:cNvPr>
              <p:cNvSpPr txBox="1">
                <a:spLocks noRot="1" noChangeAspect="1" noMove="1" noResize="1" noEditPoints="1" noAdjustHandles="1" noChangeArrowheads="1" noChangeShapeType="1" noTextEdit="1"/>
              </p:cNvSpPr>
              <p:nvPr/>
            </p:nvSpPr>
            <p:spPr>
              <a:xfrm>
                <a:off x="644622" y="1284173"/>
                <a:ext cx="11239550" cy="5307149"/>
              </a:xfrm>
              <a:prstGeom prst="rect">
                <a:avLst/>
              </a:prstGeom>
              <a:blipFill>
                <a:blip r:embed="rId2"/>
                <a:stretch>
                  <a:fillRect l="-217" r="-163"/>
                </a:stretch>
              </a:blipFill>
            </p:spPr>
            <p:txBody>
              <a:bodyPr/>
              <a:lstStyle/>
              <a:p>
                <a:r>
                  <a:rPr lang="en-US">
                    <a:noFill/>
                  </a:rPr>
                  <a:t> </a:t>
                </a:r>
              </a:p>
            </p:txBody>
          </p:sp>
        </mc:Fallback>
      </mc:AlternateContent>
    </p:spTree>
    <p:extLst>
      <p:ext uri="{BB962C8B-B14F-4D97-AF65-F5344CB8AC3E}">
        <p14:creationId xmlns:p14="http://schemas.microsoft.com/office/powerpoint/2010/main" val="39916391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85D8CE-38E5-90F8-039B-8E829C991611}"/>
              </a:ext>
            </a:extLst>
          </p:cNvPr>
          <p:cNvSpPr>
            <a:spLocks noGrp="1"/>
          </p:cNvSpPr>
          <p:nvPr>
            <p:ph type="title"/>
          </p:nvPr>
        </p:nvSpPr>
        <p:spPr>
          <a:xfrm>
            <a:off x="838200" y="155275"/>
            <a:ext cx="10515600" cy="707367"/>
          </a:xfrm>
        </p:spPr>
        <p:txBody>
          <a:bodyPr/>
          <a:lstStyle/>
          <a:p>
            <a:r>
              <a:rPr lang="it-IT" sz="3200" dirty="0"/>
              <a:t>Regole di </a:t>
            </a:r>
            <a:r>
              <a:rPr lang="it-IT" sz="3200" dirty="0" err="1"/>
              <a:t>experties</a:t>
            </a:r>
            <a:r>
              <a:rPr lang="it-IT" sz="3200" dirty="0"/>
              <a:t> di Gestore_Fase_2..</a:t>
            </a:r>
            <a:endParaRPr lang="en-US" sz="3200" dirty="0"/>
          </a:p>
        </p:txBody>
      </p:sp>
      <p:sp>
        <p:nvSpPr>
          <p:cNvPr id="8" name="Segnaposto numero diapositiva 7">
            <a:extLst>
              <a:ext uri="{FF2B5EF4-FFF2-40B4-BE49-F238E27FC236}">
                <a16:creationId xmlns:a16="http://schemas.microsoft.com/office/drawing/2014/main" id="{8E091FA0-8A88-BAF5-410A-8D6D6433D7B2}"/>
              </a:ext>
            </a:extLst>
          </p:cNvPr>
          <p:cNvSpPr>
            <a:spLocks noGrp="1"/>
          </p:cNvSpPr>
          <p:nvPr>
            <p:ph type="sldNum" sz="quarter" idx="12"/>
          </p:nvPr>
        </p:nvSpPr>
        <p:spPr/>
        <p:txBody>
          <a:bodyPr/>
          <a:lstStyle/>
          <a:p>
            <a:fld id="{FE024F78-56A6-7740-B68D-8D4D026EDF3F}" type="slidenum">
              <a:rPr lang="en-US" smtClean="0"/>
              <a:pPr/>
              <a:t>23</a:t>
            </a:fld>
            <a:endParaRPr lang="en-US" dirty="0"/>
          </a:p>
        </p:txBody>
      </p:sp>
      <p:pic>
        <p:nvPicPr>
          <p:cNvPr id="10" name="Immagine 9" descr="Immagine che contiene testo, schermata, software&#10;&#10;Descrizione generata automaticamente">
            <a:extLst>
              <a:ext uri="{FF2B5EF4-FFF2-40B4-BE49-F238E27FC236}">
                <a16:creationId xmlns:a16="http://schemas.microsoft.com/office/drawing/2014/main" id="{9A0960C5-87F3-D992-D2E3-78BDBEDCDB15}"/>
              </a:ext>
            </a:extLst>
          </p:cNvPr>
          <p:cNvPicPr>
            <a:picLocks noChangeAspect="1"/>
          </p:cNvPicPr>
          <p:nvPr/>
        </p:nvPicPr>
        <p:blipFill>
          <a:blip r:embed="rId2"/>
          <a:stretch>
            <a:fillRect/>
          </a:stretch>
        </p:blipFill>
        <p:spPr>
          <a:xfrm>
            <a:off x="638970" y="2243645"/>
            <a:ext cx="7447558" cy="3596438"/>
          </a:xfrm>
          <a:prstGeom prst="rect">
            <a:avLst/>
          </a:prstGeom>
        </p:spPr>
      </p:pic>
      <p:sp>
        <p:nvSpPr>
          <p:cNvPr id="11" name="Text Placeholder 3">
            <a:extLst>
              <a:ext uri="{FF2B5EF4-FFF2-40B4-BE49-F238E27FC236}">
                <a16:creationId xmlns:a16="http://schemas.microsoft.com/office/drawing/2014/main" id="{F5D1F542-80B5-6713-0231-587E009B3E1D}"/>
              </a:ext>
            </a:extLst>
          </p:cNvPr>
          <p:cNvSpPr txBox="1">
            <a:spLocks/>
          </p:cNvSpPr>
          <p:nvPr/>
        </p:nvSpPr>
        <p:spPr>
          <a:xfrm>
            <a:off x="564678" y="1087706"/>
            <a:ext cx="10908452" cy="930875"/>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La regola qui sotto permette al gestore della fase 2 di poter asserire come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cella_max</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la cella che tra tutte le possibili celle ammissibili risulta essere quella con lo score maggiore (in caso di parità viene scelta la cella ammissibile più recente): </a:t>
            </a:r>
          </a:p>
        </p:txBody>
      </p:sp>
      <p:sp>
        <p:nvSpPr>
          <p:cNvPr id="12" name="Freccia a sinistra 11">
            <a:extLst>
              <a:ext uri="{FF2B5EF4-FFF2-40B4-BE49-F238E27FC236}">
                <a16:creationId xmlns:a16="http://schemas.microsoft.com/office/drawing/2014/main" id="{90F283FE-EA33-16C5-61F7-DD75B0D7C814}"/>
              </a:ext>
            </a:extLst>
          </p:cNvPr>
          <p:cNvSpPr/>
          <p:nvPr/>
        </p:nvSpPr>
        <p:spPr>
          <a:xfrm>
            <a:off x="8086528" y="3739550"/>
            <a:ext cx="483079" cy="163902"/>
          </a:xfrm>
          <a:prstGeom prst="lef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 Placeholder 3">
            <a:extLst>
              <a:ext uri="{FF2B5EF4-FFF2-40B4-BE49-F238E27FC236}">
                <a16:creationId xmlns:a16="http://schemas.microsoft.com/office/drawing/2014/main" id="{AD5B8AE7-B142-8C1C-CAD9-60D2CD1F2883}"/>
              </a:ext>
            </a:extLst>
          </p:cNvPr>
          <p:cNvSpPr txBox="1">
            <a:spLocks/>
          </p:cNvSpPr>
          <p:nvPr/>
        </p:nvSpPr>
        <p:spPr>
          <a:xfrm>
            <a:off x="8652293" y="3567022"/>
            <a:ext cx="2900737" cy="48739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Vincolo field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constraint</a:t>
            </a:r>
            <a:endParaRPr lang="it-IT"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5117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egnaposto numero diapositiva 7">
            <a:extLst>
              <a:ext uri="{FF2B5EF4-FFF2-40B4-BE49-F238E27FC236}">
                <a16:creationId xmlns:a16="http://schemas.microsoft.com/office/drawing/2014/main" id="{9219F97E-7EFD-EECC-A109-E0799DBC045D}"/>
              </a:ext>
            </a:extLst>
          </p:cNvPr>
          <p:cNvSpPr>
            <a:spLocks noGrp="1"/>
          </p:cNvSpPr>
          <p:nvPr>
            <p:ph type="sldNum" sz="quarter" idx="12"/>
          </p:nvPr>
        </p:nvSpPr>
        <p:spPr/>
        <p:txBody>
          <a:bodyPr/>
          <a:lstStyle/>
          <a:p>
            <a:fld id="{FE024F78-56A6-7740-B68D-8D4D026EDF3F}" type="slidenum">
              <a:rPr lang="en-US" smtClean="0"/>
              <a:pPr/>
              <a:t>24</a:t>
            </a:fld>
            <a:endParaRPr lang="en-US" dirty="0"/>
          </a:p>
        </p:txBody>
      </p:sp>
      <p:graphicFrame>
        <p:nvGraphicFramePr>
          <p:cNvPr id="9" name="Table 7">
            <a:extLst>
              <a:ext uri="{FF2B5EF4-FFF2-40B4-BE49-F238E27FC236}">
                <a16:creationId xmlns:a16="http://schemas.microsoft.com/office/drawing/2014/main" id="{A86CBA17-2560-940C-751F-25188CED4B1E}"/>
              </a:ext>
            </a:extLst>
          </p:cNvPr>
          <p:cNvGraphicFramePr>
            <a:graphicFrameLocks/>
          </p:cNvGraphicFramePr>
          <p:nvPr>
            <p:extLst>
              <p:ext uri="{D42A27DB-BD31-4B8C-83A1-F6EECF244321}">
                <p14:modId xmlns:p14="http://schemas.microsoft.com/office/powerpoint/2010/main" val="861758131"/>
              </p:ext>
            </p:extLst>
          </p:nvPr>
        </p:nvGraphicFramePr>
        <p:xfrm>
          <a:off x="914399" y="992038"/>
          <a:ext cx="10636371" cy="3841865"/>
        </p:xfrm>
        <a:graphic>
          <a:graphicData uri="http://schemas.openxmlformats.org/drawingml/2006/table">
            <a:tbl>
              <a:tblPr firstRow="1" bandRow="1">
                <a:tableStyleId>{5C22544A-7EE6-4342-B048-85BDC9FD1C3A}</a:tableStyleId>
              </a:tblPr>
              <a:tblGrid>
                <a:gridCol w="5495027">
                  <a:extLst>
                    <a:ext uri="{9D8B030D-6E8A-4147-A177-3AD203B41FA5}">
                      <a16:colId xmlns:a16="http://schemas.microsoft.com/office/drawing/2014/main" val="1886700380"/>
                    </a:ext>
                  </a:extLst>
                </a:gridCol>
                <a:gridCol w="5141344">
                  <a:extLst>
                    <a:ext uri="{9D8B030D-6E8A-4147-A177-3AD203B41FA5}">
                      <a16:colId xmlns:a16="http://schemas.microsoft.com/office/drawing/2014/main" val="132993793"/>
                    </a:ext>
                  </a:extLst>
                </a:gridCol>
              </a:tblGrid>
              <a:tr h="363907">
                <a:tc>
                  <a:txBody>
                    <a:bodyPr/>
                    <a:lstStyle/>
                    <a:p>
                      <a:pPr algn="ctr"/>
                      <a:r>
                        <a:rPr lang="it-IT" sz="1600" dirty="0">
                          <a:latin typeface="Arial Nova" panose="020B0504020202020204" pitchFamily="34" charset="0"/>
                        </a:rPr>
                        <a:t>Nome regola</a:t>
                      </a: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Arial Nova" panose="020B0504020202020204" pitchFamily="34" charset="0"/>
                          <a:cs typeface="Biome" panose="020B0503030204020804" pitchFamily="34" charset="0"/>
                        </a:rPr>
                        <a:t>Descrizione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499751">
                <a:tc>
                  <a:txBody>
                    <a:bodyPr/>
                    <a:lstStyle/>
                    <a:p>
                      <a:r>
                        <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non_ho_posizionato_gia_una_bandierina_in_cella_max_fase_2</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Scatterà quando avrò la certezza che nella </a:t>
                      </a:r>
                      <a:r>
                        <a:rPr lang="it-IT" sz="1000" dirty="0" err="1">
                          <a:solidFill>
                            <a:schemeClr val="bg1"/>
                          </a:solidFill>
                          <a:latin typeface="Arial Nova" panose="020B0504020202020204" pitchFamily="34" charset="0"/>
                        </a:rPr>
                        <a:t>cella_max</a:t>
                      </a:r>
                      <a:r>
                        <a:rPr lang="it-IT" sz="1000" dirty="0">
                          <a:solidFill>
                            <a:schemeClr val="bg1"/>
                          </a:solidFill>
                          <a:latin typeface="Arial Nova" panose="020B0504020202020204" pitchFamily="34" charset="0"/>
                        </a:rPr>
                        <a:t> non è stata posizionata nessuna bandierina e quindi nel conseguente </a:t>
                      </a:r>
                      <a:r>
                        <a:rPr lang="it-IT" sz="1000" b="1" dirty="0">
                          <a:solidFill>
                            <a:srgbClr val="92D050"/>
                          </a:solidFill>
                          <a:latin typeface="Arial Nova" panose="020B0504020202020204" pitchFamily="34" charset="0"/>
                        </a:rPr>
                        <a:t>verrà richiesta la </a:t>
                      </a:r>
                      <a:r>
                        <a:rPr lang="it-IT" sz="1000" b="1" dirty="0" err="1">
                          <a:solidFill>
                            <a:srgbClr val="92D050"/>
                          </a:solidFill>
                          <a:latin typeface="Arial Nova" panose="020B0504020202020204" pitchFamily="34" charset="0"/>
                        </a:rPr>
                        <a:t>fire</a:t>
                      </a:r>
                      <a:r>
                        <a:rPr lang="it-IT" sz="1000" b="1" dirty="0">
                          <a:solidFill>
                            <a:srgbClr val="92D050"/>
                          </a:solidFill>
                          <a:latin typeface="Arial Nova" panose="020B0504020202020204" pitchFamily="34" charset="0"/>
                        </a:rPr>
                        <a:t> (qualora ne l'agente ne avesse ancora una disponibile) sulla </a:t>
                      </a:r>
                      <a:r>
                        <a:rPr lang="it-IT" sz="1000" b="1" dirty="0" err="1">
                          <a:solidFill>
                            <a:srgbClr val="92D050"/>
                          </a:solidFill>
                          <a:latin typeface="Arial Nova" panose="020B0504020202020204" pitchFamily="34" charset="0"/>
                        </a:rPr>
                        <a:t>cella_max</a:t>
                      </a:r>
                      <a:endParaRPr lang="en-US" sz="1000" b="1"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673798">
                <a:tc>
                  <a:txBody>
                    <a:bodyPr/>
                    <a:lstStyle/>
                    <a:p>
                      <a:r>
                        <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scopro_di_aver_posizionato_gia_una_bandierina_in_cella_max_fase_2</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Scatterà quando l'agente si accorgerà di aver già posizionato una bandierina in questa </a:t>
                      </a:r>
                      <a:r>
                        <a:rPr lang="it-IT" sz="1000" dirty="0" err="1">
                          <a:solidFill>
                            <a:srgbClr val="92D050"/>
                          </a:solidFill>
                          <a:latin typeface="Arial Nova" panose="020B0504020202020204" pitchFamily="34" charset="0"/>
                        </a:rPr>
                        <a:t>cella_max</a:t>
                      </a:r>
                      <a:r>
                        <a:rPr lang="it-IT" sz="1000" dirty="0">
                          <a:solidFill>
                            <a:srgbClr val="92D050"/>
                          </a:solidFill>
                          <a:latin typeface="Arial Nova" panose="020B0504020202020204" pitchFamily="34" charset="0"/>
                        </a:rPr>
                        <a:t> </a:t>
                      </a:r>
                      <a:r>
                        <a:rPr lang="it-IT" sz="1000" dirty="0">
                          <a:solidFill>
                            <a:schemeClr val="bg1"/>
                          </a:solidFill>
                          <a:latin typeface="Arial Nova" panose="020B0504020202020204" pitchFamily="34" charset="0"/>
                        </a:rPr>
                        <a:t>e quindi essa </a:t>
                      </a:r>
                      <a:r>
                        <a:rPr lang="it-IT" sz="1000" dirty="0">
                          <a:solidFill>
                            <a:srgbClr val="92D050"/>
                          </a:solidFill>
                          <a:latin typeface="Arial Nova" panose="020B0504020202020204" pitchFamily="34" charset="0"/>
                        </a:rPr>
                        <a:t>verrà ritrattata in modo da poter trovare la successiva </a:t>
                      </a:r>
                      <a:r>
                        <a:rPr lang="it-IT" sz="1000" dirty="0" err="1">
                          <a:solidFill>
                            <a:srgbClr val="92D050"/>
                          </a:solidFill>
                          <a:latin typeface="Arial Nova" panose="020B0504020202020204" pitchFamily="34" charset="0"/>
                        </a:rPr>
                        <a:t>cella_max</a:t>
                      </a:r>
                      <a:endParaRPr lang="en-US" sz="1000"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638570">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fires_terminate_ma_guess_ancora_no</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Questa regola verrà eseguita quando le </a:t>
                      </a:r>
                      <a:r>
                        <a:rPr lang="it-IT" sz="1000" dirty="0" err="1">
                          <a:solidFill>
                            <a:schemeClr val="bg1"/>
                          </a:solidFill>
                          <a:latin typeface="Calibri" panose="020F0502020204030204" pitchFamily="34" charset="0"/>
                          <a:ea typeface="Calibri" panose="020F0502020204030204" pitchFamily="34" charset="0"/>
                          <a:cs typeface="Calibri" panose="020F0502020204030204" pitchFamily="34" charset="0"/>
                        </a:rPr>
                        <a:t>fires</a:t>
                      </a:r>
                      <a:r>
                        <a:rPr lang="it-IT" sz="1000" dirty="0">
                          <a:solidFill>
                            <a:schemeClr val="bg1"/>
                          </a:solidFill>
                          <a:latin typeface="Calibri" panose="020F0502020204030204" pitchFamily="34" charset="0"/>
                          <a:ea typeface="Calibri" panose="020F0502020204030204" pitchFamily="34" charset="0"/>
                          <a:cs typeface="Calibri" panose="020F0502020204030204" pitchFamily="34" charset="0"/>
                        </a:rPr>
                        <a:t> a disposizione sono terminate , </a:t>
                      </a:r>
                      <a:r>
                        <a:rPr lang="it-IT" sz="1000" dirty="0">
                          <a:solidFill>
                            <a:srgbClr val="92D050"/>
                          </a:solidFill>
                          <a:latin typeface="Calibri" panose="020F0502020204030204" pitchFamily="34" charset="0"/>
                          <a:ea typeface="Calibri" panose="020F0502020204030204" pitchFamily="34" charset="0"/>
                          <a:cs typeface="Calibri" panose="020F0502020204030204" pitchFamily="34" charset="0"/>
                        </a:rPr>
                        <a:t>in questo caso l'agente continuerà a posizionare tutte le bandierine rimanenti  nelle </a:t>
                      </a:r>
                      <a:r>
                        <a:rPr lang="it-IT" sz="1000" dirty="0" err="1">
                          <a:solidFill>
                            <a:srgbClr val="92D050"/>
                          </a:solidFill>
                          <a:latin typeface="Calibri" panose="020F0502020204030204" pitchFamily="34" charset="0"/>
                          <a:ea typeface="Calibri" panose="020F0502020204030204" pitchFamily="34" charset="0"/>
                          <a:cs typeface="Calibri" panose="020F0502020204030204" pitchFamily="34" charset="0"/>
                        </a:rPr>
                        <a:t>celle_max</a:t>
                      </a:r>
                      <a:r>
                        <a:rPr lang="it-IT" sz="1000" dirty="0">
                          <a:solidFill>
                            <a:srgbClr val="92D050"/>
                          </a:solidFill>
                          <a:latin typeface="Calibri" panose="020F0502020204030204" pitchFamily="34" charset="0"/>
                          <a:ea typeface="Calibri" panose="020F0502020204030204" pitchFamily="34" charset="0"/>
                          <a:cs typeface="Calibri" panose="020F0502020204030204" pitchFamily="34" charset="0"/>
                        </a:rPr>
                        <a:t> che verranno asserite mano </a:t>
                      </a:r>
                      <a:r>
                        <a:rPr lang="it-IT" sz="1000" dirty="0" err="1">
                          <a:solidFill>
                            <a:srgbClr val="92D050"/>
                          </a:solidFill>
                          <a:latin typeface="Calibri" panose="020F0502020204030204" pitchFamily="34" charset="0"/>
                          <a:ea typeface="Calibri" panose="020F0502020204030204" pitchFamily="34" charset="0"/>
                          <a:cs typeface="Calibri" panose="020F0502020204030204" pitchFamily="34" charset="0"/>
                        </a:rPr>
                        <a:t>mano</a:t>
                      </a:r>
                      <a:r>
                        <a:rPr lang="it-IT" sz="1000" dirty="0">
                          <a:solidFill>
                            <a:srgbClr val="92D050"/>
                          </a:solidFill>
                          <a:latin typeface="Calibri" panose="020F0502020204030204" pitchFamily="34" charset="0"/>
                          <a:ea typeface="Calibri" panose="020F0502020204030204" pitchFamily="34" charset="0"/>
                          <a:cs typeface="Calibri" panose="020F0502020204030204" pitchFamily="34" charset="0"/>
                        </a:rPr>
                        <a:t> perché saranno quelle che con maggiore "probabilità" potranno contenere dei pezzi di una qualche nave</a:t>
                      </a:r>
                      <a:endParaRPr lang="en-US" sz="1000" dirty="0">
                        <a:solidFill>
                          <a:srgbClr val="92D050"/>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r h="777390">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fires_e_guess_terminate</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algn="ctr"/>
                      <a:r>
                        <a:rPr lang="it-IT" sz="1000" dirty="0">
                          <a:solidFill>
                            <a:schemeClr val="bg1"/>
                          </a:solidFill>
                          <a:latin typeface="Arial Nova" panose="020B0504020202020204" pitchFamily="34" charset="0"/>
                        </a:rPr>
                        <a:t>Quando l'agente si accorgerà che </a:t>
                      </a:r>
                      <a:r>
                        <a:rPr lang="it-IT" sz="1000" dirty="0">
                          <a:solidFill>
                            <a:srgbClr val="92D050"/>
                          </a:solidFill>
                          <a:latin typeface="Arial Nova" panose="020B0504020202020204" pitchFamily="34" charset="0"/>
                        </a:rPr>
                        <a:t>sia le </a:t>
                      </a:r>
                      <a:r>
                        <a:rPr lang="it-IT" sz="1000" dirty="0" err="1">
                          <a:solidFill>
                            <a:srgbClr val="92D050"/>
                          </a:solidFill>
                          <a:latin typeface="Arial Nova" panose="020B0504020202020204" pitchFamily="34" charset="0"/>
                        </a:rPr>
                        <a:t>fires</a:t>
                      </a:r>
                      <a:r>
                        <a:rPr lang="it-IT" sz="1000" dirty="0">
                          <a:solidFill>
                            <a:srgbClr val="92D050"/>
                          </a:solidFill>
                          <a:latin typeface="Arial Nova" panose="020B0504020202020204" pitchFamily="34" charset="0"/>
                        </a:rPr>
                        <a:t> che le </a:t>
                      </a:r>
                      <a:r>
                        <a:rPr lang="it-IT" sz="1000" dirty="0" err="1">
                          <a:solidFill>
                            <a:srgbClr val="92D050"/>
                          </a:solidFill>
                          <a:latin typeface="Arial Nova" panose="020B0504020202020204" pitchFamily="34" charset="0"/>
                        </a:rPr>
                        <a:t>guess</a:t>
                      </a:r>
                      <a:r>
                        <a:rPr lang="it-IT" sz="1000" dirty="0">
                          <a:solidFill>
                            <a:srgbClr val="92D050"/>
                          </a:solidFill>
                          <a:latin typeface="Arial Nova" panose="020B0504020202020204" pitchFamily="34" charset="0"/>
                        </a:rPr>
                        <a:t> sono terminate, richiederà  la terminazione </a:t>
                      </a:r>
                      <a:r>
                        <a:rPr lang="it-IT" sz="1000" dirty="0" err="1">
                          <a:solidFill>
                            <a:srgbClr val="92D050"/>
                          </a:solidFill>
                          <a:latin typeface="Arial Nova" panose="020B0504020202020204" pitchFamily="34" charset="0"/>
                        </a:rPr>
                        <a:t>dellla</a:t>
                      </a:r>
                      <a:r>
                        <a:rPr lang="it-IT" sz="1000" dirty="0">
                          <a:solidFill>
                            <a:srgbClr val="92D050"/>
                          </a:solidFill>
                          <a:latin typeface="Arial Nova" panose="020B0504020202020204" pitchFamily="34" charset="0"/>
                        </a:rPr>
                        <a:t> partita </a:t>
                      </a:r>
                      <a:r>
                        <a:rPr lang="it-IT" sz="1000" dirty="0">
                          <a:solidFill>
                            <a:schemeClr val="bg1"/>
                          </a:solidFill>
                          <a:latin typeface="Arial Nova" panose="020B0504020202020204" pitchFamily="34" charset="0"/>
                        </a:rPr>
                        <a:t>settando l'attributo "termina game" del template "</a:t>
                      </a:r>
                      <a:r>
                        <a:rPr lang="it-IT" sz="1000" dirty="0" err="1">
                          <a:solidFill>
                            <a:schemeClr val="bg1"/>
                          </a:solidFill>
                          <a:latin typeface="Arial Nova" panose="020B0504020202020204" pitchFamily="34" charset="0"/>
                        </a:rPr>
                        <a:t>termina_partita</a:t>
                      </a:r>
                      <a:r>
                        <a:rPr lang="it-IT" sz="1000" dirty="0">
                          <a:solidFill>
                            <a:schemeClr val="bg1"/>
                          </a:solidFill>
                          <a:latin typeface="Arial Nova" panose="020B0504020202020204" pitchFamily="34" charset="0"/>
                        </a:rPr>
                        <a:t>" a "</a:t>
                      </a:r>
                      <a:r>
                        <a:rPr lang="it-IT" sz="1000" dirty="0" err="1">
                          <a:solidFill>
                            <a:schemeClr val="bg1"/>
                          </a:solidFill>
                          <a:latin typeface="Arial Nova" panose="020B0504020202020204" pitchFamily="34" charset="0"/>
                        </a:rPr>
                        <a:t>true</a:t>
                      </a:r>
                      <a:r>
                        <a:rPr lang="it-IT" sz="1000" dirty="0">
                          <a:solidFill>
                            <a:schemeClr val="bg1"/>
                          </a:solidFill>
                          <a:latin typeface="Arial Nova" panose="020B0504020202020204" pitchFamily="34" charset="0"/>
                        </a:rPr>
                        <a:t>" </a:t>
                      </a:r>
                      <a:r>
                        <a:rPr lang="it-IT" sz="1000" dirty="0">
                          <a:solidFill>
                            <a:srgbClr val="92D050"/>
                          </a:solidFill>
                          <a:latin typeface="Arial Nova" panose="020B0504020202020204" pitchFamily="34" charset="0"/>
                        </a:rPr>
                        <a:t>e successivamente farà il pop del modulo corrente dal focus in modo tale che il controllo torni al modulo AGENT che potrà eseguire l'azione "solve" </a:t>
                      </a:r>
                      <a:r>
                        <a:rPr lang="it-IT" sz="1000" dirty="0">
                          <a:solidFill>
                            <a:schemeClr val="bg1"/>
                          </a:solidFill>
                          <a:latin typeface="Arial Nova" panose="020B0504020202020204" pitchFamily="34" charset="0"/>
                        </a:rPr>
                        <a:t>per far calcolare il punteggio finale e terminare la partita.</a:t>
                      </a:r>
                      <a:endParaRPr lang="en-US" sz="10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2985697070"/>
                  </a:ext>
                </a:extLst>
              </a:tr>
              <a:tr h="6570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richiedo_la_fire_a_AGENT</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000" dirty="0">
                          <a:solidFill>
                            <a:srgbClr val="92D050"/>
                          </a:solidFill>
                          <a:latin typeface="Arial Nova" panose="020B0504020202020204" pitchFamily="34" charset="0"/>
                        </a:rPr>
                        <a:t>Richiede al modulo AGENT l'esecuzione della </a:t>
                      </a:r>
                      <a:r>
                        <a:rPr lang="it-IT" sz="1000" dirty="0" err="1">
                          <a:solidFill>
                            <a:srgbClr val="92D050"/>
                          </a:solidFill>
                          <a:latin typeface="Arial Nova" panose="020B0504020202020204" pitchFamily="34" charset="0"/>
                        </a:rPr>
                        <a:t>fire</a:t>
                      </a:r>
                      <a:r>
                        <a:rPr lang="it-IT" sz="1000" dirty="0">
                          <a:solidFill>
                            <a:srgbClr val="92D050"/>
                          </a:solidFill>
                          <a:latin typeface="Arial Nova" panose="020B0504020202020204" pitchFamily="34" charset="0"/>
                        </a:rPr>
                        <a:t> sulla </a:t>
                      </a:r>
                      <a:r>
                        <a:rPr lang="it-IT" sz="1000" dirty="0" err="1">
                          <a:solidFill>
                            <a:srgbClr val="92D050"/>
                          </a:solidFill>
                          <a:latin typeface="Arial Nova" panose="020B0504020202020204" pitchFamily="34" charset="0"/>
                        </a:rPr>
                        <a:t>cella_max</a:t>
                      </a:r>
                      <a:r>
                        <a:rPr lang="it-IT" sz="1000" dirty="0">
                          <a:solidFill>
                            <a:srgbClr val="92D050"/>
                          </a:solidFill>
                          <a:latin typeface="Arial Nova" panose="020B0504020202020204" pitchFamily="34" charset="0"/>
                        </a:rPr>
                        <a:t>(</a:t>
                      </a:r>
                      <a:r>
                        <a:rPr lang="it-IT" sz="1000" dirty="0" err="1">
                          <a:solidFill>
                            <a:srgbClr val="92D050"/>
                          </a:solidFill>
                          <a:latin typeface="Arial Nova" panose="020B0504020202020204" pitchFamily="34" charset="0"/>
                        </a:rPr>
                        <a:t>x,y</a:t>
                      </a:r>
                      <a:r>
                        <a:rPr lang="it-IT" sz="1000" dirty="0">
                          <a:solidFill>
                            <a:srgbClr val="92D050"/>
                          </a:solidFill>
                          <a:latin typeface="Arial Nova" panose="020B0504020202020204" pitchFamily="34" charset="0"/>
                        </a:rPr>
                        <a:t>) corrente</a:t>
                      </a:r>
                      <a:r>
                        <a:rPr lang="it-IT" sz="1000" dirty="0">
                          <a:solidFill>
                            <a:schemeClr val="bg1"/>
                          </a:solidFill>
                          <a:latin typeface="Arial Nova" panose="020B0504020202020204" pitchFamily="34" charset="0"/>
                        </a:rPr>
                        <a:t> tramite il </a:t>
                      </a:r>
                      <a:r>
                        <a:rPr lang="it-IT" sz="1000" dirty="0">
                          <a:solidFill>
                            <a:srgbClr val="00B0F0"/>
                          </a:solidFill>
                          <a:latin typeface="Arial Nova" panose="020B0504020202020204" pitchFamily="34" charset="0"/>
                        </a:rPr>
                        <a:t>setting dell'attributo "considerata" al valore "</a:t>
                      </a:r>
                      <a:r>
                        <a:rPr lang="it-IT" sz="1000" dirty="0" err="1">
                          <a:solidFill>
                            <a:srgbClr val="00B0F0"/>
                          </a:solidFill>
                          <a:latin typeface="Arial Nova" panose="020B0504020202020204" pitchFamily="34" charset="0"/>
                        </a:rPr>
                        <a:t>eseguiFire</a:t>
                      </a:r>
                      <a:r>
                        <a:rPr lang="it-IT" sz="1000" dirty="0">
                          <a:solidFill>
                            <a:srgbClr val="00B0F0"/>
                          </a:solidFill>
                          <a:latin typeface="Arial Nova" panose="020B0504020202020204" pitchFamily="34" charset="0"/>
                        </a:rPr>
                        <a:t>" dell'istanza del template chiamato "cella_max_fase_2" presente nel modulo AGENT ed esportato verso l'esterno</a:t>
                      </a:r>
                      <a:endParaRPr lang="en-US" sz="1000" dirty="0">
                        <a:solidFill>
                          <a:srgbClr val="00B0F0"/>
                        </a:solidFill>
                        <a:latin typeface="Arial Nova" panose="020B0504020202020204" pitchFamily="34" charset="0"/>
                      </a:endParaRPr>
                    </a:p>
                    <a:p>
                      <a:pPr algn="ctr"/>
                      <a:endParaRPr lang="en-US" sz="1000" dirty="0">
                        <a:solidFill>
                          <a:schemeClr val="bg1"/>
                        </a:solidFill>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10000"/>
                      </a:schemeClr>
                    </a:solidFill>
                  </a:tcPr>
                </a:tc>
                <a:extLst>
                  <a:ext uri="{0D108BD9-81ED-4DB2-BD59-A6C34878D82A}">
                    <a16:rowId xmlns:a16="http://schemas.microsoft.com/office/drawing/2014/main" val="1749945108"/>
                  </a:ext>
                </a:extLst>
              </a:tr>
            </a:tbl>
          </a:graphicData>
        </a:graphic>
      </p:graphicFrame>
      <p:sp>
        <p:nvSpPr>
          <p:cNvPr id="10" name="Titolo 1">
            <a:extLst>
              <a:ext uri="{FF2B5EF4-FFF2-40B4-BE49-F238E27FC236}">
                <a16:creationId xmlns:a16="http://schemas.microsoft.com/office/drawing/2014/main" id="{3F509182-98B9-53D8-C339-A9BED8C2015E}"/>
              </a:ext>
            </a:extLst>
          </p:cNvPr>
          <p:cNvSpPr>
            <a:spLocks noGrp="1"/>
          </p:cNvSpPr>
          <p:nvPr>
            <p:ph type="title"/>
          </p:nvPr>
        </p:nvSpPr>
        <p:spPr>
          <a:xfrm>
            <a:off x="838200" y="155275"/>
            <a:ext cx="10515600" cy="707367"/>
          </a:xfrm>
        </p:spPr>
        <p:txBody>
          <a:bodyPr/>
          <a:lstStyle/>
          <a:p>
            <a:r>
              <a:rPr lang="it-IT" sz="3200" dirty="0"/>
              <a:t>Regole di </a:t>
            </a:r>
            <a:r>
              <a:rPr lang="it-IT" sz="3200" dirty="0" err="1"/>
              <a:t>experties</a:t>
            </a:r>
            <a:r>
              <a:rPr lang="it-IT" sz="3200" dirty="0"/>
              <a:t> di Gestore_Fase_2..</a:t>
            </a:r>
            <a:endParaRPr lang="en-US" sz="3200" dirty="0"/>
          </a:p>
        </p:txBody>
      </p:sp>
      <p:pic>
        <p:nvPicPr>
          <p:cNvPr id="12" name="Immagine 11">
            <a:extLst>
              <a:ext uri="{FF2B5EF4-FFF2-40B4-BE49-F238E27FC236}">
                <a16:creationId xmlns:a16="http://schemas.microsoft.com/office/drawing/2014/main" id="{6AC67B23-A5E8-1110-3D40-197141359ED5}"/>
              </a:ext>
            </a:extLst>
          </p:cNvPr>
          <p:cNvPicPr>
            <a:picLocks noChangeAspect="1"/>
          </p:cNvPicPr>
          <p:nvPr/>
        </p:nvPicPr>
        <p:blipFill>
          <a:blip r:embed="rId2"/>
          <a:stretch>
            <a:fillRect/>
          </a:stretch>
        </p:blipFill>
        <p:spPr>
          <a:xfrm>
            <a:off x="4244195" y="5324580"/>
            <a:ext cx="7470493" cy="901618"/>
          </a:xfrm>
          <a:prstGeom prst="rect">
            <a:avLst/>
          </a:prstGeom>
        </p:spPr>
      </p:pic>
      <p:sp>
        <p:nvSpPr>
          <p:cNvPr id="13" name="Freccia a sinistra 12">
            <a:extLst>
              <a:ext uri="{FF2B5EF4-FFF2-40B4-BE49-F238E27FC236}">
                <a16:creationId xmlns:a16="http://schemas.microsoft.com/office/drawing/2014/main" id="{E6C02BF0-F221-8767-7D6D-1D62BB9D6960}"/>
              </a:ext>
            </a:extLst>
          </p:cNvPr>
          <p:cNvSpPr/>
          <p:nvPr/>
        </p:nvSpPr>
        <p:spPr>
          <a:xfrm rot="16200000">
            <a:off x="7478736" y="4812437"/>
            <a:ext cx="483079" cy="294035"/>
          </a:xfrm>
          <a:prstGeom prst="leftArrow">
            <a:avLst/>
          </a:prstGeom>
          <a:solidFill>
            <a:srgbClr val="00B0F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solidFill>
                <a:srgbClr val="00B0F0"/>
              </a:solidFill>
            </a:endParaRPr>
          </a:p>
        </p:txBody>
      </p:sp>
    </p:spTree>
    <p:extLst>
      <p:ext uri="{BB962C8B-B14F-4D97-AF65-F5344CB8AC3E}">
        <p14:creationId xmlns:p14="http://schemas.microsoft.com/office/powerpoint/2010/main" val="2778876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5FCF261-2E83-995E-B963-95D0F3EEE2E2}"/>
              </a:ext>
            </a:extLst>
          </p:cNvPr>
          <p:cNvSpPr>
            <a:spLocks noGrp="1"/>
          </p:cNvSpPr>
          <p:nvPr>
            <p:ph type="title"/>
          </p:nvPr>
        </p:nvSpPr>
        <p:spPr>
          <a:xfrm>
            <a:off x="838200" y="365126"/>
            <a:ext cx="10515600" cy="842572"/>
          </a:xfrm>
        </p:spPr>
        <p:txBody>
          <a:bodyPr/>
          <a:lstStyle/>
          <a:p>
            <a:r>
              <a:rPr lang="it-IT" sz="3600" dirty="0"/>
              <a:t>Note conclusive sul modulo AGENT..</a:t>
            </a:r>
            <a:endParaRPr lang="en-US" sz="3600" dirty="0"/>
          </a:p>
        </p:txBody>
      </p:sp>
      <p:sp>
        <p:nvSpPr>
          <p:cNvPr id="8" name="Segnaposto numero diapositiva 7">
            <a:extLst>
              <a:ext uri="{FF2B5EF4-FFF2-40B4-BE49-F238E27FC236}">
                <a16:creationId xmlns:a16="http://schemas.microsoft.com/office/drawing/2014/main" id="{673C38FE-D571-F513-81EE-5D510BE3169A}"/>
              </a:ext>
            </a:extLst>
          </p:cNvPr>
          <p:cNvSpPr>
            <a:spLocks noGrp="1"/>
          </p:cNvSpPr>
          <p:nvPr>
            <p:ph type="sldNum" sz="quarter" idx="12"/>
          </p:nvPr>
        </p:nvSpPr>
        <p:spPr/>
        <p:txBody>
          <a:bodyPr/>
          <a:lstStyle/>
          <a:p>
            <a:fld id="{FE024F78-56A6-7740-B68D-8D4D026EDF3F}" type="slidenum">
              <a:rPr lang="en-US" smtClean="0"/>
              <a:pPr/>
              <a:t>25</a:t>
            </a:fld>
            <a:endParaRPr lang="en-US" dirty="0"/>
          </a:p>
        </p:txBody>
      </p:sp>
      <p:sp>
        <p:nvSpPr>
          <p:cNvPr id="9" name="Text Placeholder 3">
            <a:extLst>
              <a:ext uri="{FF2B5EF4-FFF2-40B4-BE49-F238E27FC236}">
                <a16:creationId xmlns:a16="http://schemas.microsoft.com/office/drawing/2014/main" id="{B02D3EFB-8DB0-17B1-E137-65116A4D0BB0}"/>
              </a:ext>
            </a:extLst>
          </p:cNvPr>
          <p:cNvSpPr txBox="1">
            <a:spLocks/>
          </p:cNvSpPr>
          <p:nvPr/>
        </p:nvSpPr>
        <p:spPr>
          <a:xfrm>
            <a:off x="644622" y="1550851"/>
            <a:ext cx="11239550" cy="4815443"/>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A questo punto una volta tornati al modulo AGENT, </a:t>
            </a:r>
            <a:r>
              <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rPr>
              <a:t>se il modulo "GESTORE_FASE_2" aveva richiesto una </a:t>
            </a:r>
            <a:r>
              <a:rPr lang="it-IT" sz="1400" b="1" u="sng" dirty="0" err="1">
                <a:solidFill>
                  <a:srgbClr val="00B050"/>
                </a:solidFill>
                <a:latin typeface="Calibri" panose="020F0502020204030204" pitchFamily="34" charset="0"/>
                <a:ea typeface="Calibri" panose="020F0502020204030204" pitchFamily="34" charset="0"/>
                <a:cs typeface="Calibri" panose="020F0502020204030204" pitchFamily="34" charset="0"/>
              </a:rPr>
              <a:t>fire</a:t>
            </a:r>
            <a:r>
              <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rPr>
              <a:t> su una certa cella</a:t>
            </a: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 la regola "</a:t>
            </a:r>
            <a:r>
              <a:rPr lang="it-IT" sz="1400" b="1" u="sng" dirty="0" err="1">
                <a:solidFill>
                  <a:schemeClr val="bg2"/>
                </a:solidFill>
                <a:latin typeface="Calibri" panose="020F0502020204030204" pitchFamily="34" charset="0"/>
                <a:ea typeface="Calibri" panose="020F0502020204030204" pitchFamily="34" charset="0"/>
                <a:cs typeface="Calibri" panose="020F0502020204030204" pitchFamily="34" charset="0"/>
              </a:rPr>
              <a:t>eseguo_fire_in_agent</a:t>
            </a: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 si preoccuperà di richiedere questa </a:t>
            </a:r>
            <a:r>
              <a:rPr lang="it-IT" sz="1400" b="1" u="sng" dirty="0" err="1">
                <a:solidFill>
                  <a:schemeClr val="bg2"/>
                </a:solidFill>
                <a:latin typeface="Calibri" panose="020F0502020204030204" pitchFamily="34" charset="0"/>
                <a:ea typeface="Calibri" panose="020F0502020204030204" pitchFamily="34" charset="0"/>
                <a:cs typeface="Calibri" panose="020F0502020204030204" pitchFamily="34" charset="0"/>
              </a:rPr>
              <a:t>fire</a:t>
            </a: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 e dopo che il modulo ENV avrà terminato e il controllo sarà ritornato al modulo AGENT allora in base a quale sarà il contenuto della cella </a:t>
            </a:r>
            <a:r>
              <a:rPr lang="it-IT" sz="1400" b="1" u="sng" dirty="0" err="1">
                <a:solidFill>
                  <a:schemeClr val="bg2"/>
                </a:solidFill>
                <a:latin typeface="Calibri" panose="020F0502020204030204" pitchFamily="34" charset="0"/>
                <a:ea typeface="Calibri" panose="020F0502020204030204" pitchFamily="34" charset="0"/>
                <a:cs typeface="Calibri" panose="020F0502020204030204" pitchFamily="34" charset="0"/>
              </a:rPr>
              <a:t>fire</a:t>
            </a: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rPr>
              <a:t>verrà richiamato il modulo gestore opportuno seguendo la classica sequenza di invocazioni vista precedentemente</a:t>
            </a:r>
          </a:p>
          <a:p>
            <a:pPr marL="285750" indent="-285750" algn="l">
              <a:buFont typeface="Wingdings" panose="05000000000000000000" pitchFamily="2" charset="2"/>
              <a:buChar char="Ø"/>
            </a:pPr>
            <a:endPar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Clr>
                <a:schemeClr val="bg1"/>
              </a:buClr>
              <a:buFont typeface="Wingdings" panose="05000000000000000000" pitchFamily="2" charset="2"/>
              <a:buChar char="Ø"/>
            </a:pPr>
            <a:r>
              <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rPr>
              <a:t>Se invece, il modulo "GESTORE_FASE_2" aveva richiesto una </a:t>
            </a:r>
            <a:r>
              <a:rPr lang="it-IT" sz="1400" b="1" u="sng" dirty="0" err="1">
                <a:solidFill>
                  <a:srgbClr val="00B050"/>
                </a:solidFill>
                <a:latin typeface="Calibri" panose="020F0502020204030204" pitchFamily="34" charset="0"/>
                <a:ea typeface="Calibri" panose="020F0502020204030204" pitchFamily="34" charset="0"/>
                <a:cs typeface="Calibri" panose="020F0502020204030204" pitchFamily="34" charset="0"/>
              </a:rPr>
              <a:t>guess</a:t>
            </a:r>
            <a:r>
              <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rPr>
              <a:t> su una certa cella</a:t>
            </a: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 allora la regola "</a:t>
            </a:r>
            <a:r>
              <a:rPr lang="it-IT" sz="1400" b="1" u="sng" dirty="0" err="1">
                <a:solidFill>
                  <a:schemeClr val="bg2"/>
                </a:solidFill>
                <a:latin typeface="Calibri" panose="020F0502020204030204" pitchFamily="34" charset="0"/>
                <a:ea typeface="Calibri" panose="020F0502020204030204" pitchFamily="34" charset="0"/>
                <a:cs typeface="Calibri" panose="020F0502020204030204" pitchFamily="34" charset="0"/>
              </a:rPr>
              <a:t>posiziono_direttamente_bandierina_in_agent</a:t>
            </a: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 si preoccuperà di richiedere la </a:t>
            </a:r>
            <a:r>
              <a:rPr lang="it-IT" sz="1400" b="1" u="sng" dirty="0" err="1">
                <a:solidFill>
                  <a:schemeClr val="bg2"/>
                </a:solidFill>
                <a:latin typeface="Calibri" panose="020F0502020204030204" pitchFamily="34" charset="0"/>
                <a:ea typeface="Calibri" panose="020F0502020204030204" pitchFamily="34" charset="0"/>
                <a:cs typeface="Calibri" panose="020F0502020204030204" pitchFamily="34" charset="0"/>
              </a:rPr>
              <a:t>guess</a:t>
            </a: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 e dopo che il modulo ENV avrà terminato e il controllo sarà ritornato al modulo AGENT allora tramite un'opportuna regola di controllo </a:t>
            </a:r>
            <a:r>
              <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rPr>
              <a:t>verrà </a:t>
            </a:r>
            <a:r>
              <a:rPr lang="it-IT" sz="1400" b="1" u="sng" dirty="0" err="1">
                <a:solidFill>
                  <a:srgbClr val="00B050"/>
                </a:solidFill>
                <a:latin typeface="Calibri" panose="020F0502020204030204" pitchFamily="34" charset="0"/>
                <a:ea typeface="Calibri" panose="020F0502020204030204" pitchFamily="34" charset="0"/>
                <a:cs typeface="Calibri" panose="020F0502020204030204" pitchFamily="34" charset="0"/>
              </a:rPr>
              <a:t>immediamente</a:t>
            </a:r>
            <a:r>
              <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rPr>
              <a:t> rimesso in cima al focus il modulo "GESTORE_FASE_2" in modo tale che possa riprendere la sua esecuzione individuando la successiva </a:t>
            </a:r>
            <a:r>
              <a:rPr lang="it-IT" sz="1400" b="1" u="sng" dirty="0" err="1">
                <a:solidFill>
                  <a:srgbClr val="00B050"/>
                </a:solidFill>
                <a:latin typeface="Calibri" panose="020F0502020204030204" pitchFamily="34" charset="0"/>
                <a:ea typeface="Calibri" panose="020F0502020204030204" pitchFamily="34" charset="0"/>
                <a:cs typeface="Calibri" panose="020F0502020204030204" pitchFamily="34" charset="0"/>
              </a:rPr>
              <a:t>cella_max</a:t>
            </a:r>
            <a:r>
              <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rPr>
              <a:t> ammissibile… </a:t>
            </a:r>
            <a:r>
              <a:rPr lang="it-IT" sz="1400" b="1" u="sng" dirty="0">
                <a:latin typeface="Calibri" panose="020F0502020204030204" pitchFamily="34" charset="0"/>
                <a:ea typeface="Calibri" panose="020F0502020204030204" pitchFamily="34" charset="0"/>
                <a:cs typeface="Calibri" panose="020F0502020204030204" pitchFamily="34" charset="0"/>
              </a:rPr>
              <a:t>E così via fino a quando sia le </a:t>
            </a:r>
            <a:r>
              <a:rPr lang="it-IT" sz="1400" b="1" u="sng" dirty="0" err="1">
                <a:latin typeface="Calibri" panose="020F0502020204030204" pitchFamily="34" charset="0"/>
                <a:ea typeface="Calibri" panose="020F0502020204030204" pitchFamily="34" charset="0"/>
                <a:cs typeface="Calibri" panose="020F0502020204030204" pitchFamily="34" charset="0"/>
              </a:rPr>
              <a:t>fires</a:t>
            </a:r>
            <a:r>
              <a:rPr lang="it-IT" sz="1400" b="1" u="sng" dirty="0">
                <a:latin typeface="Calibri" panose="020F0502020204030204" pitchFamily="34" charset="0"/>
                <a:ea typeface="Calibri" panose="020F0502020204030204" pitchFamily="34" charset="0"/>
                <a:cs typeface="Calibri" panose="020F0502020204030204" pitchFamily="34" charset="0"/>
              </a:rPr>
              <a:t> che le </a:t>
            </a:r>
            <a:r>
              <a:rPr lang="it-IT" sz="1400" b="1" u="sng" dirty="0" err="1">
                <a:latin typeface="Calibri" panose="020F0502020204030204" pitchFamily="34" charset="0"/>
                <a:ea typeface="Calibri" panose="020F0502020204030204" pitchFamily="34" charset="0"/>
                <a:cs typeface="Calibri" panose="020F0502020204030204" pitchFamily="34" charset="0"/>
              </a:rPr>
              <a:t>guess</a:t>
            </a:r>
            <a:r>
              <a:rPr lang="it-IT" sz="1400" b="1" u="sng" dirty="0">
                <a:latin typeface="Calibri" panose="020F0502020204030204" pitchFamily="34" charset="0"/>
                <a:ea typeface="Calibri" panose="020F0502020204030204" pitchFamily="34" charset="0"/>
                <a:cs typeface="Calibri" panose="020F0502020204030204" pitchFamily="34" charset="0"/>
              </a:rPr>
              <a:t> a disposizione dell'agente non saranno terminate e quindi verrà richiesta la terminazione della partita</a:t>
            </a:r>
          </a:p>
          <a:p>
            <a:pPr algn="l"/>
            <a:endParaRPr lang="en-US"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826418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E7CBC8F-AF6A-0513-6589-E3BB445A2C16}"/>
              </a:ext>
            </a:extLst>
          </p:cNvPr>
          <p:cNvSpPr>
            <a:spLocks noGrp="1"/>
          </p:cNvSpPr>
          <p:nvPr>
            <p:ph type="title"/>
          </p:nvPr>
        </p:nvSpPr>
        <p:spPr>
          <a:xfrm>
            <a:off x="838200" y="365125"/>
            <a:ext cx="10515600" cy="928837"/>
          </a:xfrm>
        </p:spPr>
        <p:txBody>
          <a:bodyPr/>
          <a:lstStyle/>
          <a:p>
            <a:r>
              <a:rPr lang="it-IT" dirty="0"/>
              <a:t>Agente-3</a:t>
            </a:r>
            <a:endParaRPr lang="en-US" dirty="0"/>
          </a:p>
        </p:txBody>
      </p:sp>
      <p:sp>
        <p:nvSpPr>
          <p:cNvPr id="8" name="Segnaposto numero diapositiva 7">
            <a:extLst>
              <a:ext uri="{FF2B5EF4-FFF2-40B4-BE49-F238E27FC236}">
                <a16:creationId xmlns:a16="http://schemas.microsoft.com/office/drawing/2014/main" id="{8561DB25-BC21-61B4-75D5-82633B406DED}"/>
              </a:ext>
            </a:extLst>
          </p:cNvPr>
          <p:cNvSpPr>
            <a:spLocks noGrp="1"/>
          </p:cNvSpPr>
          <p:nvPr>
            <p:ph type="sldNum" sz="quarter" idx="12"/>
          </p:nvPr>
        </p:nvSpPr>
        <p:spPr/>
        <p:txBody>
          <a:bodyPr/>
          <a:lstStyle/>
          <a:p>
            <a:fld id="{FE024F78-56A6-7740-B68D-8D4D026EDF3F}" type="slidenum">
              <a:rPr lang="en-US" smtClean="0"/>
              <a:pPr/>
              <a:t>26</a:t>
            </a:fld>
            <a:endParaRPr lang="en-US" dirty="0"/>
          </a:p>
        </p:txBody>
      </p:sp>
      <p:sp>
        <p:nvSpPr>
          <p:cNvPr id="9" name="Text Placeholder 3">
            <a:extLst>
              <a:ext uri="{FF2B5EF4-FFF2-40B4-BE49-F238E27FC236}">
                <a16:creationId xmlns:a16="http://schemas.microsoft.com/office/drawing/2014/main" id="{09EA023F-E79B-EE56-9315-DB4BA229707B}"/>
              </a:ext>
            </a:extLst>
          </p:cNvPr>
          <p:cNvSpPr txBox="1">
            <a:spLocks/>
          </p:cNvSpPr>
          <p:nvPr/>
        </p:nvSpPr>
        <p:spPr>
          <a:xfrm>
            <a:off x="146649" y="1550851"/>
            <a:ext cx="11887200" cy="4392749"/>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Clr>
                <a:schemeClr val="bg1"/>
              </a:buClr>
              <a:buFont typeface="Wingdings" panose="05000000000000000000" pitchFamily="2" charset="2"/>
              <a:buChar char="Ø"/>
            </a:pPr>
            <a:r>
              <a:rPr lang="it-IT" sz="14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L'agente-3 corrisponde ad una variazione dell'agente-2 </a:t>
            </a:r>
            <a:r>
              <a:rPr lang="it-IT" sz="1400" b="1" dirty="0">
                <a:latin typeface="Calibri" panose="020F0502020204030204" pitchFamily="34" charset="0"/>
                <a:ea typeface="Calibri" panose="020F0502020204030204" pitchFamily="34" charset="0"/>
                <a:cs typeface="Calibri" panose="020F0502020204030204" pitchFamily="34" charset="0"/>
              </a:rPr>
              <a:t>in quanto la differenza sostanziale tra i due agenti è </a:t>
            </a:r>
            <a:r>
              <a:rPr lang="it-IT" sz="14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che l'agente-3 si basa su una preferenza di posizionamento delle navi opposta rispetto all'agente-2:</a:t>
            </a:r>
          </a:p>
          <a:p>
            <a:pPr marL="1085850" lvl="1" indent="-285750">
              <a:buClr>
                <a:schemeClr val="bg1"/>
              </a:buClr>
              <a:buFont typeface="Wingdings" panose="05000000000000000000" pitchFamily="2" charset="2"/>
              <a:buChar char="Ø"/>
            </a:pPr>
            <a:r>
              <a:rPr lang="it-IT" sz="1800" b="1" dirty="0">
                <a:latin typeface="Calibri" panose="020F0502020204030204" pitchFamily="34" charset="0"/>
                <a:ea typeface="Calibri" panose="020F0502020204030204" pitchFamily="34" charset="0"/>
                <a:cs typeface="Calibri" panose="020F0502020204030204" pitchFamily="34" charset="0"/>
              </a:rPr>
              <a:t>Precedenza navi più piccole Agente-2: sottomarino (solo in fase2) – cacciatorpediniere – incrociatore – corazzata</a:t>
            </a:r>
          </a:p>
          <a:p>
            <a:pPr marL="1085850" lvl="1" indent="-285750">
              <a:buClr>
                <a:schemeClr val="bg1"/>
              </a:buClr>
              <a:buFont typeface="Wingdings" panose="05000000000000000000" pitchFamily="2" charset="2"/>
              <a:buChar char="Ø"/>
            </a:pPr>
            <a:r>
              <a:rPr lang="it-IT" sz="1800" b="1" dirty="0">
                <a:latin typeface="Calibri" panose="020F0502020204030204" pitchFamily="34" charset="0"/>
                <a:ea typeface="Calibri" panose="020F0502020204030204" pitchFamily="34" charset="0"/>
                <a:cs typeface="Calibri" panose="020F0502020204030204" pitchFamily="34" charset="0"/>
              </a:rPr>
              <a:t>Precedenza navi più grandi Agente-3: </a:t>
            </a:r>
            <a:r>
              <a:rPr lang="it-IT" sz="18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corazzata – incrociatore – cacciatorpediniere – sottomarino (solo in fase 2)</a:t>
            </a:r>
          </a:p>
          <a:p>
            <a:pPr lvl="1" indent="0">
              <a:buClr>
                <a:schemeClr val="bg1"/>
              </a:buClr>
              <a:buNone/>
            </a:pPr>
            <a:endParaRPr lang="it-IT" sz="18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Clr>
                <a:schemeClr val="bg1"/>
              </a:buClr>
              <a:buFont typeface="Wingdings" panose="05000000000000000000" pitchFamily="2" charset="2"/>
              <a:buChar char="Ø"/>
            </a:pPr>
            <a:r>
              <a:rPr lang="it-IT" sz="1400" b="1" dirty="0">
                <a:latin typeface="Calibri" panose="020F0502020204030204" pitchFamily="34" charset="0"/>
                <a:ea typeface="Calibri" panose="020F0502020204030204" pitchFamily="34" charset="0"/>
                <a:cs typeface="Calibri" panose="020F0502020204030204" pitchFamily="34" charset="0"/>
              </a:rPr>
              <a:t>Questa </a:t>
            </a:r>
            <a:r>
              <a:rPr lang="it-IT" sz="14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diversità di preferenza  </a:t>
            </a:r>
            <a:r>
              <a:rPr lang="it-IT" sz="1400" b="1" dirty="0">
                <a:latin typeface="Calibri" panose="020F0502020204030204" pitchFamily="34" charset="0"/>
                <a:ea typeface="Calibri" panose="020F0502020204030204" pitchFamily="34" charset="0"/>
                <a:cs typeface="Calibri" panose="020F0502020204030204" pitchFamily="34" charset="0"/>
              </a:rPr>
              <a:t>(euristica) </a:t>
            </a:r>
            <a:r>
              <a:rPr lang="it-IT" sz="14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permette all'agente-3 di seguire una strategia di esecuzione delle </a:t>
            </a:r>
            <a:r>
              <a:rPr lang="it-IT" sz="1400" b="1" dirty="0" err="1">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guess-unguess-fires</a:t>
            </a:r>
            <a:r>
              <a:rPr lang="it-IT" sz="14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 </a:t>
            </a:r>
            <a:r>
              <a:rPr lang="it-IT" sz="1400" b="1" dirty="0">
                <a:latin typeface="Calibri" panose="020F0502020204030204" pitchFamily="34" charset="0"/>
                <a:ea typeface="Calibri" panose="020F0502020204030204" pitchFamily="34" charset="0"/>
                <a:cs typeface="Calibri" panose="020F0502020204030204" pitchFamily="34" charset="0"/>
              </a:rPr>
              <a:t>che nella maggior parte dei casi risulta essere totalmente </a:t>
            </a:r>
            <a:r>
              <a:rPr lang="it-IT" sz="14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rPr>
              <a:t>diversa da quella attuata dall'agente-2 </a:t>
            </a:r>
            <a:r>
              <a:rPr lang="it-IT" sz="1400" b="1" dirty="0">
                <a:latin typeface="Calibri" panose="020F0502020204030204" pitchFamily="34" charset="0"/>
                <a:ea typeface="Calibri" panose="020F0502020204030204" pitchFamily="34" charset="0"/>
                <a:cs typeface="Calibri" panose="020F0502020204030204" pitchFamily="34" charset="0"/>
              </a:rPr>
              <a:t>producendo in termini di score risultati differenti tra i due agenti  </a:t>
            </a:r>
            <a:endParaRPr lang="it-IT" sz="18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lvl="1" indent="0">
              <a:buClr>
                <a:schemeClr val="bg1"/>
              </a:buClr>
              <a:buNone/>
            </a:pPr>
            <a:endParaRPr lang="it-IT" sz="18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lvl="1" indent="0">
              <a:buClr>
                <a:schemeClr val="bg1"/>
              </a:buClr>
              <a:buNone/>
            </a:pPr>
            <a:endParaRPr lang="it-IT" sz="1800" b="1" dirty="0">
              <a:solidFill>
                <a:schemeClr val="accent3">
                  <a:lumMod val="75000"/>
                </a:schemeClr>
              </a:solidFill>
              <a:latin typeface="Calibri" panose="020F0502020204030204" pitchFamily="34" charset="0"/>
              <a:ea typeface="Calibri" panose="020F0502020204030204" pitchFamily="34" charset="0"/>
              <a:cs typeface="Calibri" panose="020F0502020204030204" pitchFamily="34" charset="0"/>
            </a:endParaRPr>
          </a:p>
          <a:p>
            <a:pPr lvl="1" indent="0">
              <a:buClr>
                <a:schemeClr val="bg1"/>
              </a:buClr>
              <a:buNone/>
            </a:pPr>
            <a:endParaRPr lang="it-IT" sz="1800" b="1" dirty="0">
              <a:latin typeface="Calibri" panose="020F0502020204030204" pitchFamily="34" charset="0"/>
              <a:ea typeface="Calibri" panose="020F0502020204030204" pitchFamily="34" charset="0"/>
              <a:cs typeface="Calibri" panose="020F0502020204030204" pitchFamily="34" charset="0"/>
            </a:endParaRPr>
          </a:p>
          <a:p>
            <a:pPr algn="l"/>
            <a:endParaRPr lang="en-US"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6032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3259B5C5-7010-CF00-454B-0CE572863E85}"/>
              </a:ext>
            </a:extLst>
          </p:cNvPr>
          <p:cNvSpPr>
            <a:spLocks noGrp="1"/>
          </p:cNvSpPr>
          <p:nvPr>
            <p:ph type="sldNum" sz="quarter" idx="12"/>
          </p:nvPr>
        </p:nvSpPr>
        <p:spPr/>
        <p:txBody>
          <a:bodyPr/>
          <a:lstStyle/>
          <a:p>
            <a:fld id="{FE024F78-56A6-7740-B68D-8D4D026EDF3F}" type="slidenum">
              <a:rPr lang="en-US" smtClean="0"/>
              <a:pPr/>
              <a:t>27</a:t>
            </a:fld>
            <a:endParaRPr lang="en-US" dirty="0"/>
          </a:p>
        </p:txBody>
      </p:sp>
      <p:sp>
        <p:nvSpPr>
          <p:cNvPr id="11" name="Title 1">
            <a:extLst>
              <a:ext uri="{FF2B5EF4-FFF2-40B4-BE49-F238E27FC236}">
                <a16:creationId xmlns:a16="http://schemas.microsoft.com/office/drawing/2014/main" id="{C30C0945-13E5-C4A1-BCC8-D1DFF22EA56F}"/>
              </a:ext>
            </a:extLst>
          </p:cNvPr>
          <p:cNvSpPr>
            <a:spLocks noGrp="1"/>
          </p:cNvSpPr>
          <p:nvPr>
            <p:ph type="title"/>
          </p:nvPr>
        </p:nvSpPr>
        <p:spPr>
          <a:xfrm>
            <a:off x="849351" y="365126"/>
            <a:ext cx="10515600" cy="863272"/>
          </a:xfrm>
        </p:spPr>
        <p:txBody>
          <a:bodyPr/>
          <a:lstStyle/>
          <a:p>
            <a:r>
              <a:rPr lang="it-IT" dirty="0"/>
              <a:t>T</a:t>
            </a:r>
            <a:r>
              <a:rPr lang="en-US" dirty="0" err="1"/>
              <a:t>est</a:t>
            </a:r>
            <a:r>
              <a:rPr lang="en-US" dirty="0"/>
              <a:t> </a:t>
            </a:r>
            <a:r>
              <a:rPr lang="en-US" dirty="0" err="1"/>
              <a:t>eseguiti</a:t>
            </a:r>
            <a:endParaRPr lang="en-US" dirty="0"/>
          </a:p>
        </p:txBody>
      </p:sp>
      <p:sp>
        <p:nvSpPr>
          <p:cNvPr id="13" name="Text Placeholder 3">
            <a:extLst>
              <a:ext uri="{FF2B5EF4-FFF2-40B4-BE49-F238E27FC236}">
                <a16:creationId xmlns:a16="http://schemas.microsoft.com/office/drawing/2014/main" id="{3EE2B00A-7519-9091-1939-A58FEAE15C4F}"/>
              </a:ext>
            </a:extLst>
          </p:cNvPr>
          <p:cNvSpPr txBox="1">
            <a:spLocks/>
          </p:cNvSpPr>
          <p:nvPr/>
        </p:nvSpPr>
        <p:spPr>
          <a:xfrm>
            <a:off x="616045" y="1421844"/>
            <a:ext cx="11239550" cy="4815443"/>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Per testare il comportamento dei 3 agenti sono stati eseguiti dei test su 2 mappe differenti:</a:t>
            </a:r>
          </a:p>
          <a:p>
            <a:pPr marL="1085850" lvl="1" indent="-285750">
              <a:buClr>
                <a:schemeClr val="bg1"/>
              </a:buClr>
              <a:buFont typeface="Wingdings" panose="05000000000000000000" pitchFamily="2" charset="2"/>
              <a:buChar char="Ø"/>
            </a:pPr>
            <a:r>
              <a:rPr lang="it-IT" sz="1600" b="1" dirty="0">
                <a:solidFill>
                  <a:schemeClr val="bg2"/>
                </a:solidFill>
                <a:latin typeface="Calibri" panose="020F0502020204030204" pitchFamily="34" charset="0"/>
                <a:ea typeface="Calibri" panose="020F0502020204030204" pitchFamily="34" charset="0"/>
                <a:cs typeface="Calibri" panose="020F0502020204030204" pitchFamily="34" charset="0"/>
              </a:rPr>
              <a:t>Mappa1: con navi posizionate per lo più verso la parte esterna</a:t>
            </a:r>
          </a:p>
          <a:p>
            <a:pPr marL="1085850" lvl="1" indent="-285750">
              <a:buClr>
                <a:schemeClr val="bg1"/>
              </a:buClr>
              <a:buFont typeface="Wingdings" panose="05000000000000000000" pitchFamily="2" charset="2"/>
              <a:buChar char="Ø"/>
            </a:pPr>
            <a:r>
              <a:rPr lang="it-IT" sz="1600" b="1" dirty="0">
                <a:solidFill>
                  <a:schemeClr val="bg2"/>
                </a:solidFill>
                <a:latin typeface="Calibri" panose="020F0502020204030204" pitchFamily="34" charset="0"/>
                <a:ea typeface="Calibri" panose="020F0502020204030204" pitchFamily="34" charset="0"/>
                <a:cs typeface="Calibri" panose="020F0502020204030204" pitchFamily="34" charset="0"/>
              </a:rPr>
              <a:t>Mappa2: con navi posizionate per lo più nella parte centrale</a:t>
            </a:r>
          </a:p>
          <a:p>
            <a:pPr lvl="1" indent="0">
              <a:buClr>
                <a:schemeClr val="bg1"/>
              </a:buClr>
              <a:buNone/>
            </a:pPr>
            <a:endParaRPr lang="it-IT" sz="1600" b="1" u="sng"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lvl="1" indent="0">
              <a:buClr>
                <a:schemeClr val="bg1"/>
              </a:buClr>
              <a:buNone/>
            </a:pPr>
            <a:endParaRPr lang="it-IT" sz="1600" b="1" u="sng"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r>
              <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rPr>
              <a:t>Inoltre, per ciascuna mappa sono stati eseguiti dei test partendo da una diversa quantità di fatti iniziali conosciuti:</a:t>
            </a:r>
          </a:p>
          <a:p>
            <a:pPr marL="1085850" lvl="1" indent="-285750">
              <a:buClr>
                <a:schemeClr val="bg1"/>
              </a:buClr>
              <a:buFont typeface="Wingdings" panose="05000000000000000000" pitchFamily="2" charset="2"/>
              <a:buChar char="Ø"/>
            </a:pPr>
            <a:r>
              <a:rPr lang="it-IT" sz="1400" b="1" dirty="0">
                <a:solidFill>
                  <a:schemeClr val="bg2"/>
                </a:solidFill>
                <a:latin typeface="Calibri" panose="020F0502020204030204" pitchFamily="34" charset="0"/>
                <a:ea typeface="Calibri" panose="020F0502020204030204" pitchFamily="34" charset="0"/>
                <a:cs typeface="Calibri" panose="020F0502020204030204" pitchFamily="34" charset="0"/>
              </a:rPr>
              <a:t>Senza conoscenza iniziale</a:t>
            </a:r>
          </a:p>
          <a:p>
            <a:pPr marL="1085850" lvl="1" indent="-285750">
              <a:buClr>
                <a:schemeClr val="bg1"/>
              </a:buClr>
              <a:buFont typeface="Wingdings" panose="05000000000000000000" pitchFamily="2" charset="2"/>
              <a:buChar char="Ø"/>
            </a:pPr>
            <a:r>
              <a:rPr lang="it-IT" sz="1400" b="1" dirty="0">
                <a:solidFill>
                  <a:schemeClr val="bg2"/>
                </a:solidFill>
                <a:latin typeface="Calibri" panose="020F0502020204030204" pitchFamily="34" charset="0"/>
                <a:ea typeface="Calibri" panose="020F0502020204030204" pitchFamily="34" charset="0"/>
                <a:cs typeface="Calibri" panose="020F0502020204030204" pitchFamily="34" charset="0"/>
              </a:rPr>
              <a:t>Con 3 celle conosciute</a:t>
            </a:r>
          </a:p>
          <a:p>
            <a:pPr marL="1085850" lvl="1" indent="-285750">
              <a:buClr>
                <a:schemeClr val="bg1"/>
              </a:buClr>
              <a:buFont typeface="Wingdings" panose="05000000000000000000" pitchFamily="2" charset="2"/>
              <a:buChar char="Ø"/>
            </a:pPr>
            <a:r>
              <a:rPr lang="it-IT" sz="1400" b="1" dirty="0">
                <a:solidFill>
                  <a:schemeClr val="bg2"/>
                </a:solidFill>
                <a:latin typeface="Calibri" panose="020F0502020204030204" pitchFamily="34" charset="0"/>
                <a:ea typeface="Calibri" panose="020F0502020204030204" pitchFamily="34" charset="0"/>
                <a:cs typeface="Calibri" panose="020F0502020204030204" pitchFamily="34" charset="0"/>
              </a:rPr>
              <a:t>Con 5 celle conosciute</a:t>
            </a:r>
          </a:p>
          <a:p>
            <a:pPr algn="l"/>
            <a:endParaRPr lang="it-IT" sz="1400" b="1" u="sng"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endParaRPr lang="it-IT" sz="1400" b="1" u="sng" dirty="0">
              <a:solidFill>
                <a:srgbClr val="00B050"/>
              </a:solidFill>
              <a:latin typeface="Calibri" panose="020F0502020204030204" pitchFamily="34" charset="0"/>
              <a:ea typeface="Calibri" panose="020F0502020204030204" pitchFamily="34" charset="0"/>
              <a:cs typeface="Calibri" panose="020F0502020204030204" pitchFamily="34" charset="0"/>
            </a:endParaRPr>
          </a:p>
          <a:p>
            <a:pPr algn="l"/>
            <a:endParaRPr lang="en-US"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2257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80275D15-96D3-F009-1DE2-2BEB3686B1B9}"/>
              </a:ext>
            </a:extLst>
          </p:cNvPr>
          <p:cNvSpPr>
            <a:spLocks noGrp="1"/>
          </p:cNvSpPr>
          <p:nvPr>
            <p:ph type="sldNum" sz="quarter" idx="12"/>
          </p:nvPr>
        </p:nvSpPr>
        <p:spPr/>
        <p:txBody>
          <a:bodyPr/>
          <a:lstStyle/>
          <a:p>
            <a:fld id="{FE024F78-56A6-7740-B68D-8D4D026EDF3F}" type="slidenum">
              <a:rPr lang="en-US" smtClean="0"/>
              <a:pPr/>
              <a:t>28</a:t>
            </a:fld>
            <a:endParaRPr lang="en-US" dirty="0"/>
          </a:p>
        </p:txBody>
      </p:sp>
      <p:sp>
        <p:nvSpPr>
          <p:cNvPr id="8" name="Title 1">
            <a:extLst>
              <a:ext uri="{FF2B5EF4-FFF2-40B4-BE49-F238E27FC236}">
                <a16:creationId xmlns:a16="http://schemas.microsoft.com/office/drawing/2014/main" id="{D6E476F1-FEB8-1343-3A6E-19035366C51D}"/>
              </a:ext>
            </a:extLst>
          </p:cNvPr>
          <p:cNvSpPr>
            <a:spLocks noGrp="1"/>
          </p:cNvSpPr>
          <p:nvPr>
            <p:ph type="title"/>
          </p:nvPr>
        </p:nvSpPr>
        <p:spPr>
          <a:xfrm>
            <a:off x="849351" y="99206"/>
            <a:ext cx="10515600" cy="608160"/>
          </a:xfrm>
        </p:spPr>
        <p:txBody>
          <a:bodyPr/>
          <a:lstStyle/>
          <a:p>
            <a:r>
              <a:rPr lang="it-IT" sz="3200" dirty="0"/>
              <a:t>Risultati Mappa 1 – Senza conoscenza iniziale</a:t>
            </a:r>
            <a:endParaRPr lang="en-US" sz="3200" dirty="0"/>
          </a:p>
        </p:txBody>
      </p:sp>
      <p:pic>
        <p:nvPicPr>
          <p:cNvPr id="10" name="Immagine 9" descr="Immagine che contiene schermata, modello, Rettangolo, Simmetria&#10;&#10;Descrizione generata automaticamente">
            <a:extLst>
              <a:ext uri="{FF2B5EF4-FFF2-40B4-BE49-F238E27FC236}">
                <a16:creationId xmlns:a16="http://schemas.microsoft.com/office/drawing/2014/main" id="{E1B7822F-F56E-EA4C-3172-DEDAF14F72BA}"/>
              </a:ext>
            </a:extLst>
          </p:cNvPr>
          <p:cNvPicPr>
            <a:picLocks noChangeAspect="1"/>
          </p:cNvPicPr>
          <p:nvPr/>
        </p:nvPicPr>
        <p:blipFill>
          <a:blip r:embed="rId2"/>
          <a:stretch>
            <a:fillRect/>
          </a:stretch>
        </p:blipFill>
        <p:spPr>
          <a:xfrm>
            <a:off x="431010" y="1007255"/>
            <a:ext cx="3095042" cy="3071003"/>
          </a:xfrm>
          <a:prstGeom prst="rect">
            <a:avLst/>
          </a:prstGeom>
        </p:spPr>
      </p:pic>
      <p:graphicFrame>
        <p:nvGraphicFramePr>
          <p:cNvPr id="16" name="Table 7">
            <a:extLst>
              <a:ext uri="{FF2B5EF4-FFF2-40B4-BE49-F238E27FC236}">
                <a16:creationId xmlns:a16="http://schemas.microsoft.com/office/drawing/2014/main" id="{E3E81FB7-A1CD-6B0B-FC48-5A83EEF0D0B8}"/>
              </a:ext>
            </a:extLst>
          </p:cNvPr>
          <p:cNvGraphicFramePr>
            <a:graphicFrameLocks/>
          </p:cNvGraphicFramePr>
          <p:nvPr>
            <p:extLst>
              <p:ext uri="{D42A27DB-BD31-4B8C-83A1-F6EECF244321}">
                <p14:modId xmlns:p14="http://schemas.microsoft.com/office/powerpoint/2010/main" val="3625506185"/>
              </p:ext>
            </p:extLst>
          </p:nvPr>
        </p:nvGraphicFramePr>
        <p:xfrm>
          <a:off x="3792593" y="1285698"/>
          <a:ext cx="8186468" cy="2143302"/>
        </p:xfrm>
        <a:graphic>
          <a:graphicData uri="http://schemas.openxmlformats.org/drawingml/2006/table">
            <a:tbl>
              <a:tblPr firstRow="1" bandRow="1">
                <a:tableStyleId>{5C22544A-7EE6-4342-B048-85BDC9FD1C3A}</a:tableStyleId>
              </a:tblPr>
              <a:tblGrid>
                <a:gridCol w="2067336">
                  <a:extLst>
                    <a:ext uri="{9D8B030D-6E8A-4147-A177-3AD203B41FA5}">
                      <a16:colId xmlns:a16="http://schemas.microsoft.com/office/drawing/2014/main" val="1886700380"/>
                    </a:ext>
                  </a:extLst>
                </a:gridCol>
                <a:gridCol w="1673124">
                  <a:extLst>
                    <a:ext uri="{9D8B030D-6E8A-4147-A177-3AD203B41FA5}">
                      <a16:colId xmlns:a16="http://schemas.microsoft.com/office/drawing/2014/main" val="132993793"/>
                    </a:ext>
                  </a:extLst>
                </a:gridCol>
                <a:gridCol w="1672475">
                  <a:extLst>
                    <a:ext uri="{9D8B030D-6E8A-4147-A177-3AD203B41FA5}">
                      <a16:colId xmlns:a16="http://schemas.microsoft.com/office/drawing/2014/main" val="2408715191"/>
                    </a:ext>
                  </a:extLst>
                </a:gridCol>
                <a:gridCol w="1542985">
                  <a:extLst>
                    <a:ext uri="{9D8B030D-6E8A-4147-A177-3AD203B41FA5}">
                      <a16:colId xmlns:a16="http://schemas.microsoft.com/office/drawing/2014/main" val="1818690445"/>
                    </a:ext>
                  </a:extLst>
                </a:gridCol>
                <a:gridCol w="1230548">
                  <a:extLst>
                    <a:ext uri="{9D8B030D-6E8A-4147-A177-3AD203B41FA5}">
                      <a16:colId xmlns:a16="http://schemas.microsoft.com/office/drawing/2014/main" val="3039260471"/>
                    </a:ext>
                  </a:extLst>
                </a:gridCol>
              </a:tblGrid>
              <a:tr h="411770">
                <a:tc>
                  <a:txBody>
                    <a:bodyPr/>
                    <a:lstStyle/>
                    <a:p>
                      <a:pPr algn="ct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N° Fire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a:t>
                      </a:r>
                      <a:r>
                        <a:rPr lang="en-US" sz="1600" dirty="0">
                          <a:latin typeface="Arial Nova" panose="020B0504020202020204" pitchFamily="34" charset="0"/>
                          <a:cs typeface="Biome" panose="020B0503030204020804" pitchFamily="34" charset="0"/>
                        </a:rPr>
                        <a:t>° Guess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 Navi distrutte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Score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Agente1-Random</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0</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1</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FF0000"/>
                          </a:solidFill>
                          <a:latin typeface="Arial Nova" panose="020B0504020202020204" pitchFamily="34" charset="0"/>
                        </a:rPr>
                        <a:t>-334</a:t>
                      </a:r>
                      <a:endParaRPr lang="en-US" sz="1600" dirty="0">
                        <a:solidFill>
                          <a:srgbClr val="FF000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Agente-2</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6</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150</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Agente-3</a:t>
                      </a:r>
                      <a:endPar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7</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92D050"/>
                          </a:solidFill>
                          <a:latin typeface="Arial Nova" panose="020B0504020202020204" pitchFamily="34" charset="0"/>
                        </a:rPr>
                        <a:t>205</a:t>
                      </a:r>
                      <a:endParaRPr lang="en-US" sz="1600"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bl>
          </a:graphicData>
        </a:graphic>
      </p:graphicFrame>
      <p:sp>
        <p:nvSpPr>
          <p:cNvPr id="17" name="Title 1">
            <a:extLst>
              <a:ext uri="{FF2B5EF4-FFF2-40B4-BE49-F238E27FC236}">
                <a16:creationId xmlns:a16="http://schemas.microsoft.com/office/drawing/2014/main" id="{81003E10-11F3-9584-C006-98F204B2DC0B}"/>
              </a:ext>
            </a:extLst>
          </p:cNvPr>
          <p:cNvSpPr txBox="1">
            <a:spLocks/>
          </p:cNvSpPr>
          <p:nvPr/>
        </p:nvSpPr>
        <p:spPr>
          <a:xfrm>
            <a:off x="838200" y="2893919"/>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endParaRPr lang="en-US" sz="3200" dirty="0"/>
          </a:p>
        </p:txBody>
      </p:sp>
      <p:sp>
        <p:nvSpPr>
          <p:cNvPr id="18" name="Title 1">
            <a:extLst>
              <a:ext uri="{FF2B5EF4-FFF2-40B4-BE49-F238E27FC236}">
                <a16:creationId xmlns:a16="http://schemas.microsoft.com/office/drawing/2014/main" id="{4D94B2C8-E78C-0528-507A-2E311D5F65AC}"/>
              </a:ext>
            </a:extLst>
          </p:cNvPr>
          <p:cNvSpPr txBox="1">
            <a:spLocks/>
          </p:cNvSpPr>
          <p:nvPr/>
        </p:nvSpPr>
        <p:spPr>
          <a:xfrm>
            <a:off x="431010" y="4078258"/>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r>
              <a:rPr lang="it-IT" sz="1200" dirty="0"/>
              <a:t>Senza conoscenza iniziale </a:t>
            </a:r>
            <a:endParaRPr lang="en-US" sz="1200" dirty="0"/>
          </a:p>
        </p:txBody>
      </p:sp>
      <p:sp>
        <p:nvSpPr>
          <p:cNvPr id="2" name="Text Placeholder 3">
            <a:extLst>
              <a:ext uri="{FF2B5EF4-FFF2-40B4-BE49-F238E27FC236}">
                <a16:creationId xmlns:a16="http://schemas.microsoft.com/office/drawing/2014/main" id="{8E4E0C6D-12CD-32BF-F0CF-77395C0D5930}"/>
              </a:ext>
            </a:extLst>
          </p:cNvPr>
          <p:cNvSpPr txBox="1">
            <a:spLocks/>
          </p:cNvSpPr>
          <p:nvPr/>
        </p:nvSpPr>
        <p:spPr>
          <a:xfrm>
            <a:off x="838200" y="4636877"/>
            <a:ext cx="10009945" cy="1022873"/>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L'Agente-Random è stato eseguito 10 volte per ogni mappa e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dopodichè</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sono stati presi i valori medi dei campi della tabella, inoltre, poiché esso non sfrutta in nessun modo i fatti iniziali, i valori riportati saranno uguali per ogni configurazione di una stessa mappa</a:t>
            </a:r>
          </a:p>
        </p:txBody>
      </p:sp>
    </p:spTree>
    <p:extLst>
      <p:ext uri="{BB962C8B-B14F-4D97-AF65-F5344CB8AC3E}">
        <p14:creationId xmlns:p14="http://schemas.microsoft.com/office/powerpoint/2010/main" val="3601430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80275D15-96D3-F009-1DE2-2BEB3686B1B9}"/>
              </a:ext>
            </a:extLst>
          </p:cNvPr>
          <p:cNvSpPr>
            <a:spLocks noGrp="1"/>
          </p:cNvSpPr>
          <p:nvPr>
            <p:ph type="sldNum" sz="quarter" idx="12"/>
          </p:nvPr>
        </p:nvSpPr>
        <p:spPr/>
        <p:txBody>
          <a:bodyPr/>
          <a:lstStyle/>
          <a:p>
            <a:fld id="{FE024F78-56A6-7740-B68D-8D4D026EDF3F}" type="slidenum">
              <a:rPr lang="en-US" smtClean="0"/>
              <a:pPr/>
              <a:t>29</a:t>
            </a:fld>
            <a:endParaRPr lang="en-US" dirty="0"/>
          </a:p>
        </p:txBody>
      </p:sp>
      <p:sp>
        <p:nvSpPr>
          <p:cNvPr id="8" name="Title 1">
            <a:extLst>
              <a:ext uri="{FF2B5EF4-FFF2-40B4-BE49-F238E27FC236}">
                <a16:creationId xmlns:a16="http://schemas.microsoft.com/office/drawing/2014/main" id="{D6E476F1-FEB8-1343-3A6E-19035366C51D}"/>
              </a:ext>
            </a:extLst>
          </p:cNvPr>
          <p:cNvSpPr>
            <a:spLocks noGrp="1"/>
          </p:cNvSpPr>
          <p:nvPr>
            <p:ph type="title"/>
          </p:nvPr>
        </p:nvSpPr>
        <p:spPr>
          <a:xfrm>
            <a:off x="849351" y="99206"/>
            <a:ext cx="10515600" cy="608160"/>
          </a:xfrm>
        </p:spPr>
        <p:txBody>
          <a:bodyPr/>
          <a:lstStyle/>
          <a:p>
            <a:r>
              <a:rPr lang="it-IT" sz="3200" dirty="0"/>
              <a:t>Risultati Mappa 1 – con 3 celle conosciute</a:t>
            </a:r>
            <a:endParaRPr lang="en-US" sz="3200" dirty="0"/>
          </a:p>
        </p:txBody>
      </p:sp>
      <p:graphicFrame>
        <p:nvGraphicFramePr>
          <p:cNvPr id="16" name="Table 7">
            <a:extLst>
              <a:ext uri="{FF2B5EF4-FFF2-40B4-BE49-F238E27FC236}">
                <a16:creationId xmlns:a16="http://schemas.microsoft.com/office/drawing/2014/main" id="{E3E81FB7-A1CD-6B0B-FC48-5A83EEF0D0B8}"/>
              </a:ext>
            </a:extLst>
          </p:cNvPr>
          <p:cNvGraphicFramePr>
            <a:graphicFrameLocks/>
          </p:cNvGraphicFramePr>
          <p:nvPr>
            <p:extLst>
              <p:ext uri="{D42A27DB-BD31-4B8C-83A1-F6EECF244321}">
                <p14:modId xmlns:p14="http://schemas.microsoft.com/office/powerpoint/2010/main" val="1798626850"/>
              </p:ext>
            </p:extLst>
          </p:nvPr>
        </p:nvGraphicFramePr>
        <p:xfrm>
          <a:off x="3801374" y="1294687"/>
          <a:ext cx="8186468" cy="2143302"/>
        </p:xfrm>
        <a:graphic>
          <a:graphicData uri="http://schemas.openxmlformats.org/drawingml/2006/table">
            <a:tbl>
              <a:tblPr firstRow="1" bandRow="1">
                <a:tableStyleId>{5C22544A-7EE6-4342-B048-85BDC9FD1C3A}</a:tableStyleId>
              </a:tblPr>
              <a:tblGrid>
                <a:gridCol w="2067336">
                  <a:extLst>
                    <a:ext uri="{9D8B030D-6E8A-4147-A177-3AD203B41FA5}">
                      <a16:colId xmlns:a16="http://schemas.microsoft.com/office/drawing/2014/main" val="1886700380"/>
                    </a:ext>
                  </a:extLst>
                </a:gridCol>
                <a:gridCol w="1673124">
                  <a:extLst>
                    <a:ext uri="{9D8B030D-6E8A-4147-A177-3AD203B41FA5}">
                      <a16:colId xmlns:a16="http://schemas.microsoft.com/office/drawing/2014/main" val="132993793"/>
                    </a:ext>
                  </a:extLst>
                </a:gridCol>
                <a:gridCol w="1672475">
                  <a:extLst>
                    <a:ext uri="{9D8B030D-6E8A-4147-A177-3AD203B41FA5}">
                      <a16:colId xmlns:a16="http://schemas.microsoft.com/office/drawing/2014/main" val="2408715191"/>
                    </a:ext>
                  </a:extLst>
                </a:gridCol>
                <a:gridCol w="1473819">
                  <a:extLst>
                    <a:ext uri="{9D8B030D-6E8A-4147-A177-3AD203B41FA5}">
                      <a16:colId xmlns:a16="http://schemas.microsoft.com/office/drawing/2014/main" val="1818690445"/>
                    </a:ext>
                  </a:extLst>
                </a:gridCol>
                <a:gridCol w="1299714">
                  <a:extLst>
                    <a:ext uri="{9D8B030D-6E8A-4147-A177-3AD203B41FA5}">
                      <a16:colId xmlns:a16="http://schemas.microsoft.com/office/drawing/2014/main" val="3039260471"/>
                    </a:ext>
                  </a:extLst>
                </a:gridCol>
              </a:tblGrid>
              <a:tr h="411770">
                <a:tc>
                  <a:txBody>
                    <a:bodyPr/>
                    <a:lstStyle/>
                    <a:p>
                      <a:pPr algn="ct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N° Fire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a:t>
                      </a:r>
                      <a:r>
                        <a:rPr lang="en-US" sz="1600" dirty="0">
                          <a:latin typeface="Arial Nova" panose="020B0504020202020204" pitchFamily="34" charset="0"/>
                          <a:cs typeface="Biome" panose="020B0503030204020804" pitchFamily="34" charset="0"/>
                        </a:rPr>
                        <a:t>° Guess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 Navi distrutte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Score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Agente1-Random</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1</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FF0000"/>
                          </a:solidFill>
                          <a:latin typeface="Arial Nova" panose="020B0504020202020204" pitchFamily="34" charset="0"/>
                        </a:rPr>
                        <a:t>-334</a:t>
                      </a:r>
                      <a:endParaRPr lang="en-US" sz="1600" dirty="0">
                        <a:solidFill>
                          <a:srgbClr val="FF000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Agente-2</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7</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92D050"/>
                          </a:solidFill>
                          <a:latin typeface="Arial Nova" panose="020B0504020202020204" pitchFamily="34" charset="0"/>
                        </a:rPr>
                        <a:t>225</a:t>
                      </a:r>
                      <a:endParaRPr lang="en-US" sz="1600"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Agente-3</a:t>
                      </a:r>
                      <a:endPar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7</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92D050"/>
                          </a:solidFill>
                          <a:latin typeface="Arial Nova" panose="020B0504020202020204" pitchFamily="34" charset="0"/>
                        </a:rPr>
                        <a:t>225</a:t>
                      </a:r>
                      <a:endParaRPr lang="en-US" sz="1600"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bl>
          </a:graphicData>
        </a:graphic>
      </p:graphicFrame>
      <p:sp>
        <p:nvSpPr>
          <p:cNvPr id="17" name="Title 1">
            <a:extLst>
              <a:ext uri="{FF2B5EF4-FFF2-40B4-BE49-F238E27FC236}">
                <a16:creationId xmlns:a16="http://schemas.microsoft.com/office/drawing/2014/main" id="{81003E10-11F3-9584-C006-98F204B2DC0B}"/>
              </a:ext>
            </a:extLst>
          </p:cNvPr>
          <p:cNvSpPr txBox="1">
            <a:spLocks/>
          </p:cNvSpPr>
          <p:nvPr/>
        </p:nvSpPr>
        <p:spPr>
          <a:xfrm>
            <a:off x="838200" y="2893919"/>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endParaRPr lang="en-US" sz="3200" dirty="0"/>
          </a:p>
        </p:txBody>
      </p:sp>
      <p:sp>
        <p:nvSpPr>
          <p:cNvPr id="18" name="Title 1">
            <a:extLst>
              <a:ext uri="{FF2B5EF4-FFF2-40B4-BE49-F238E27FC236}">
                <a16:creationId xmlns:a16="http://schemas.microsoft.com/office/drawing/2014/main" id="{4D94B2C8-E78C-0528-507A-2E311D5F65AC}"/>
              </a:ext>
            </a:extLst>
          </p:cNvPr>
          <p:cNvSpPr txBox="1">
            <a:spLocks/>
          </p:cNvSpPr>
          <p:nvPr/>
        </p:nvSpPr>
        <p:spPr>
          <a:xfrm>
            <a:off x="353714" y="4078258"/>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r>
              <a:rPr lang="it-IT" sz="1200" dirty="0"/>
              <a:t>Con 3 celle conosciute</a:t>
            </a:r>
            <a:endParaRPr lang="en-US" sz="1200" dirty="0"/>
          </a:p>
        </p:txBody>
      </p:sp>
      <p:pic>
        <p:nvPicPr>
          <p:cNvPr id="2" name="Immagine 1" descr="Immagine che contiene schermata&#10;&#10;Descrizione generata automaticamente">
            <a:extLst>
              <a:ext uri="{FF2B5EF4-FFF2-40B4-BE49-F238E27FC236}">
                <a16:creationId xmlns:a16="http://schemas.microsoft.com/office/drawing/2014/main" id="{C9FF5750-16B5-10ED-95A1-171E1A321F31}"/>
              </a:ext>
            </a:extLst>
          </p:cNvPr>
          <p:cNvPicPr>
            <a:picLocks noChangeAspect="1"/>
          </p:cNvPicPr>
          <p:nvPr/>
        </p:nvPicPr>
        <p:blipFill>
          <a:blip r:embed="rId2"/>
          <a:stretch>
            <a:fillRect/>
          </a:stretch>
        </p:blipFill>
        <p:spPr>
          <a:xfrm>
            <a:off x="353714" y="1007255"/>
            <a:ext cx="3181026" cy="3071003"/>
          </a:xfrm>
          <a:prstGeom prst="rect">
            <a:avLst/>
          </a:prstGeom>
        </p:spPr>
      </p:pic>
    </p:spTree>
    <p:extLst>
      <p:ext uri="{BB962C8B-B14F-4D97-AF65-F5344CB8AC3E}">
        <p14:creationId xmlns:p14="http://schemas.microsoft.com/office/powerpoint/2010/main" val="502477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err="1"/>
              <a:t>Griglia</a:t>
            </a:r>
            <a:r>
              <a:rPr lang="en-US" dirty="0"/>
              <a:t> di </a:t>
            </a:r>
            <a:r>
              <a:rPr lang="en-US" dirty="0" err="1"/>
              <a:t>gioco</a:t>
            </a:r>
            <a:endParaRPr lang="en-US" dirty="0"/>
          </a:p>
        </p:txBody>
      </p:sp>
      <p:sp>
        <p:nvSpPr>
          <p:cNvPr id="4" name="Text Placeholder 3">
            <a:extLst>
              <a:ext uri="{FF2B5EF4-FFF2-40B4-BE49-F238E27FC236}">
                <a16:creationId xmlns:a16="http://schemas.microsoft.com/office/drawing/2014/main" id="{F7A615C6-5B0E-9C55-4354-0FE24FAB35EE}"/>
              </a:ext>
            </a:extLst>
          </p:cNvPr>
          <p:cNvSpPr>
            <a:spLocks noGrp="1"/>
          </p:cNvSpPr>
          <p:nvPr>
            <p:ph type="body" sz="quarter" idx="29"/>
          </p:nvPr>
        </p:nvSpPr>
        <p:spPr>
          <a:xfrm>
            <a:off x="1709530" y="1546412"/>
            <a:ext cx="8845828" cy="900953"/>
          </a:xfrm>
        </p:spPr>
        <p:txBody>
          <a:bodyPr/>
          <a:lstStyle/>
          <a:p>
            <a:r>
              <a:rPr lang="en-US" dirty="0" err="1">
                <a:latin typeface="Calibri" panose="020F0502020204030204" pitchFamily="34" charset="0"/>
                <a:ea typeface="Calibri" panose="020F0502020204030204" pitchFamily="34" charset="0"/>
                <a:cs typeface="Calibri" panose="020F0502020204030204" pitchFamily="34" charset="0"/>
              </a:rPr>
              <a:t>Conterrà</a:t>
            </a:r>
            <a:r>
              <a:rPr lang="en-US" dirty="0">
                <a:latin typeface="Calibri" panose="020F0502020204030204" pitchFamily="34" charset="0"/>
                <a:ea typeface="Calibri" panose="020F0502020204030204" pitchFamily="34" charset="0"/>
                <a:cs typeface="Calibri" panose="020F0502020204030204" pitchFamily="34" charset="0"/>
              </a:rPr>
              <a:t> 10 </a:t>
            </a:r>
            <a:r>
              <a:rPr lang="en-US" dirty="0" err="1">
                <a:latin typeface="Calibri" panose="020F0502020204030204" pitchFamily="34" charset="0"/>
                <a:ea typeface="Calibri" panose="020F0502020204030204" pitchFamily="34" charset="0"/>
                <a:cs typeface="Calibri" panose="020F0502020204030204" pitchFamily="34" charset="0"/>
              </a:rPr>
              <a:t>navi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potranno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essere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posizionate</a:t>
            </a:r>
            <a:r>
              <a:rPr lang="en-US" dirty="0">
                <a:latin typeface="Calibri" panose="020F0502020204030204" pitchFamily="34" charset="0"/>
                <a:ea typeface="Calibri" panose="020F0502020204030204" pitchFamily="34" charset="0"/>
                <a:cs typeface="Calibri" panose="020F0502020204030204" pitchFamily="34" charset="0"/>
              </a:rPr>
              <a:t> in </a:t>
            </a:r>
            <a:r>
              <a:rPr lang="en-US" dirty="0" err="1">
                <a:latin typeface="Calibri" panose="020F0502020204030204" pitchFamily="34" charset="0"/>
                <a:ea typeface="Calibri" panose="020F0502020204030204" pitchFamily="34" charset="0"/>
                <a:cs typeface="Calibri" panose="020F0502020204030204" pitchFamily="34" charset="0"/>
              </a:rPr>
              <a:t>verticale</a:t>
            </a:r>
            <a:r>
              <a:rPr lang="en-US" dirty="0">
                <a:latin typeface="Calibri" panose="020F0502020204030204" pitchFamily="34" charset="0"/>
                <a:ea typeface="Calibri" panose="020F0502020204030204" pitchFamily="34" charset="0"/>
                <a:cs typeface="Calibri" panose="020F0502020204030204" pitchFamily="34" charset="0"/>
              </a:rPr>
              <a:t> o in </a:t>
            </a:r>
            <a:r>
              <a:rPr lang="en-US" dirty="0" err="1">
                <a:latin typeface="Calibri" panose="020F0502020204030204" pitchFamily="34" charset="0"/>
                <a:ea typeface="Calibri" panose="020F0502020204030204" pitchFamily="34" charset="0"/>
                <a:cs typeface="Calibri" panose="020F0502020204030204" pitchFamily="34" charset="0"/>
              </a:rPr>
              <a:t>orizzontale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che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potranno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essere</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dei</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seguenti</a:t>
            </a:r>
            <a:r>
              <a:rPr lang="en-US" dirty="0">
                <a:latin typeface="Calibri" panose="020F0502020204030204" pitchFamily="34" charset="0"/>
                <a:ea typeface="Calibri" panose="020F0502020204030204" pitchFamily="34" charset="0"/>
                <a:cs typeface="Calibri" panose="020F0502020204030204" pitchFamily="34" charset="0"/>
              </a:rPr>
              <a:t> tipi:</a:t>
            </a:r>
          </a:p>
          <a:p>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
        <p:nvSpPr>
          <p:cNvPr id="12" name="Text Placeholder 3">
            <a:extLst>
              <a:ext uri="{FF2B5EF4-FFF2-40B4-BE49-F238E27FC236}">
                <a16:creationId xmlns:a16="http://schemas.microsoft.com/office/drawing/2014/main" id="{F5388CBA-0727-2B96-9236-293094F1E2CF}"/>
              </a:ext>
            </a:extLst>
          </p:cNvPr>
          <p:cNvSpPr txBox="1">
            <a:spLocks/>
          </p:cNvSpPr>
          <p:nvPr/>
        </p:nvSpPr>
        <p:spPr>
          <a:xfrm>
            <a:off x="1666743" y="2729754"/>
            <a:ext cx="8845828" cy="3119718"/>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Courier New" panose="02070309020205020404" pitchFamily="49" charset="0"/>
              <a:buChar char="o"/>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1 corazzata da 4 caselle </a:t>
            </a:r>
          </a:p>
          <a:p>
            <a:pPr marL="285750" indent="-285750" algn="l">
              <a:buFont typeface="Courier New" panose="02070309020205020404" pitchFamily="49" charset="0"/>
              <a:buChar char="o"/>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2 incrociatori da 3 caselle ciascuno </a:t>
            </a:r>
          </a:p>
          <a:p>
            <a:pPr marL="285750" indent="-285750" algn="l">
              <a:buFont typeface="Courier New" panose="02070309020205020404" pitchFamily="49" charset="0"/>
              <a:buChar char="o"/>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3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cacciatorpedinieri</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da 2 caselle ciascuno</a:t>
            </a:r>
          </a:p>
          <a:p>
            <a:pPr marL="285750" indent="-285750" algn="l">
              <a:buFont typeface="Courier New" panose="02070309020205020404" pitchFamily="49" charset="0"/>
              <a:buChar char="o"/>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4 sottomarini da 1 casella ciascuno</a:t>
            </a:r>
          </a:p>
          <a:p>
            <a:pPr algn="l"/>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La griglia contiene per ogni riga e per ogni colonna il numero di celle che contengono pezzi di nave. Questa informazione è nota al giocatore e potrà essere sfruttata a proprio vantaggio. </a:t>
            </a:r>
          </a:p>
          <a:p>
            <a:pPr algn="l"/>
            <a:endParaRPr lang="en-US" dirty="0">
              <a:solidFill>
                <a:schemeClr val="bg2"/>
              </a:solidFill>
            </a:endParaRPr>
          </a:p>
        </p:txBody>
      </p:sp>
    </p:spTree>
    <p:extLst>
      <p:ext uri="{BB962C8B-B14F-4D97-AF65-F5344CB8AC3E}">
        <p14:creationId xmlns:p14="http://schemas.microsoft.com/office/powerpoint/2010/main" val="398418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80275D15-96D3-F009-1DE2-2BEB3686B1B9}"/>
              </a:ext>
            </a:extLst>
          </p:cNvPr>
          <p:cNvSpPr>
            <a:spLocks noGrp="1"/>
          </p:cNvSpPr>
          <p:nvPr>
            <p:ph type="sldNum" sz="quarter" idx="12"/>
          </p:nvPr>
        </p:nvSpPr>
        <p:spPr/>
        <p:txBody>
          <a:bodyPr/>
          <a:lstStyle/>
          <a:p>
            <a:fld id="{FE024F78-56A6-7740-B68D-8D4D026EDF3F}" type="slidenum">
              <a:rPr lang="en-US" smtClean="0"/>
              <a:pPr/>
              <a:t>30</a:t>
            </a:fld>
            <a:endParaRPr lang="en-US" dirty="0"/>
          </a:p>
        </p:txBody>
      </p:sp>
      <p:sp>
        <p:nvSpPr>
          <p:cNvPr id="8" name="Title 1">
            <a:extLst>
              <a:ext uri="{FF2B5EF4-FFF2-40B4-BE49-F238E27FC236}">
                <a16:creationId xmlns:a16="http://schemas.microsoft.com/office/drawing/2014/main" id="{D6E476F1-FEB8-1343-3A6E-19035366C51D}"/>
              </a:ext>
            </a:extLst>
          </p:cNvPr>
          <p:cNvSpPr>
            <a:spLocks noGrp="1"/>
          </p:cNvSpPr>
          <p:nvPr>
            <p:ph type="title"/>
          </p:nvPr>
        </p:nvSpPr>
        <p:spPr>
          <a:xfrm>
            <a:off x="849351" y="99206"/>
            <a:ext cx="10515600" cy="608160"/>
          </a:xfrm>
        </p:spPr>
        <p:txBody>
          <a:bodyPr/>
          <a:lstStyle/>
          <a:p>
            <a:r>
              <a:rPr lang="it-IT" sz="3200" dirty="0"/>
              <a:t>Risultati Mappa 1 – con 5 celle conosciute</a:t>
            </a:r>
            <a:endParaRPr lang="en-US" sz="3200" dirty="0"/>
          </a:p>
        </p:txBody>
      </p:sp>
      <p:graphicFrame>
        <p:nvGraphicFramePr>
          <p:cNvPr id="16" name="Table 7">
            <a:extLst>
              <a:ext uri="{FF2B5EF4-FFF2-40B4-BE49-F238E27FC236}">
                <a16:creationId xmlns:a16="http://schemas.microsoft.com/office/drawing/2014/main" id="{E3E81FB7-A1CD-6B0B-FC48-5A83EEF0D0B8}"/>
              </a:ext>
            </a:extLst>
          </p:cNvPr>
          <p:cNvGraphicFramePr>
            <a:graphicFrameLocks/>
          </p:cNvGraphicFramePr>
          <p:nvPr>
            <p:extLst>
              <p:ext uri="{D42A27DB-BD31-4B8C-83A1-F6EECF244321}">
                <p14:modId xmlns:p14="http://schemas.microsoft.com/office/powerpoint/2010/main" val="250983578"/>
              </p:ext>
            </p:extLst>
          </p:nvPr>
        </p:nvGraphicFramePr>
        <p:xfrm>
          <a:off x="3792594" y="1285698"/>
          <a:ext cx="8186468" cy="2143302"/>
        </p:xfrm>
        <a:graphic>
          <a:graphicData uri="http://schemas.openxmlformats.org/drawingml/2006/table">
            <a:tbl>
              <a:tblPr firstRow="1" bandRow="1">
                <a:tableStyleId>{5C22544A-7EE6-4342-B048-85BDC9FD1C3A}</a:tableStyleId>
              </a:tblPr>
              <a:tblGrid>
                <a:gridCol w="2067336">
                  <a:extLst>
                    <a:ext uri="{9D8B030D-6E8A-4147-A177-3AD203B41FA5}">
                      <a16:colId xmlns:a16="http://schemas.microsoft.com/office/drawing/2014/main" val="1886700380"/>
                    </a:ext>
                  </a:extLst>
                </a:gridCol>
                <a:gridCol w="1673124">
                  <a:extLst>
                    <a:ext uri="{9D8B030D-6E8A-4147-A177-3AD203B41FA5}">
                      <a16:colId xmlns:a16="http://schemas.microsoft.com/office/drawing/2014/main" val="132993793"/>
                    </a:ext>
                  </a:extLst>
                </a:gridCol>
                <a:gridCol w="1672475">
                  <a:extLst>
                    <a:ext uri="{9D8B030D-6E8A-4147-A177-3AD203B41FA5}">
                      <a16:colId xmlns:a16="http://schemas.microsoft.com/office/drawing/2014/main" val="2408715191"/>
                    </a:ext>
                  </a:extLst>
                </a:gridCol>
                <a:gridCol w="1465346">
                  <a:extLst>
                    <a:ext uri="{9D8B030D-6E8A-4147-A177-3AD203B41FA5}">
                      <a16:colId xmlns:a16="http://schemas.microsoft.com/office/drawing/2014/main" val="1818690445"/>
                    </a:ext>
                  </a:extLst>
                </a:gridCol>
                <a:gridCol w="1308187">
                  <a:extLst>
                    <a:ext uri="{9D8B030D-6E8A-4147-A177-3AD203B41FA5}">
                      <a16:colId xmlns:a16="http://schemas.microsoft.com/office/drawing/2014/main" val="3039260471"/>
                    </a:ext>
                  </a:extLst>
                </a:gridCol>
              </a:tblGrid>
              <a:tr h="411770">
                <a:tc>
                  <a:txBody>
                    <a:bodyPr/>
                    <a:lstStyle/>
                    <a:p>
                      <a:pPr algn="ct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N° Fire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a:t>
                      </a:r>
                      <a:r>
                        <a:rPr lang="en-US" sz="1600" dirty="0">
                          <a:latin typeface="Arial Nova" panose="020B0504020202020204" pitchFamily="34" charset="0"/>
                          <a:cs typeface="Biome" panose="020B0503030204020804" pitchFamily="34" charset="0"/>
                        </a:rPr>
                        <a:t>° Guess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 Navi distrutte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Score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Agente1-Random</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1</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FF0000"/>
                          </a:solidFill>
                          <a:latin typeface="Arial Nova" panose="020B0504020202020204" pitchFamily="34" charset="0"/>
                        </a:rPr>
                        <a:t>-334</a:t>
                      </a:r>
                      <a:endParaRPr lang="en-US" sz="1600" dirty="0">
                        <a:solidFill>
                          <a:srgbClr val="FF000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Agente-2</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7</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230</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Agente-3</a:t>
                      </a:r>
                      <a:endPar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8</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92D050"/>
                          </a:solidFill>
                          <a:latin typeface="Arial Nova" panose="020B0504020202020204" pitchFamily="34" charset="0"/>
                        </a:rPr>
                        <a:t>300</a:t>
                      </a:r>
                      <a:endParaRPr lang="en-US" sz="1600"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bl>
          </a:graphicData>
        </a:graphic>
      </p:graphicFrame>
      <p:sp>
        <p:nvSpPr>
          <p:cNvPr id="17" name="Title 1">
            <a:extLst>
              <a:ext uri="{FF2B5EF4-FFF2-40B4-BE49-F238E27FC236}">
                <a16:creationId xmlns:a16="http://schemas.microsoft.com/office/drawing/2014/main" id="{81003E10-11F3-9584-C006-98F204B2DC0B}"/>
              </a:ext>
            </a:extLst>
          </p:cNvPr>
          <p:cNvSpPr txBox="1">
            <a:spLocks/>
          </p:cNvSpPr>
          <p:nvPr/>
        </p:nvSpPr>
        <p:spPr>
          <a:xfrm>
            <a:off x="838200" y="2893919"/>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endParaRPr lang="en-US" sz="3200" dirty="0"/>
          </a:p>
        </p:txBody>
      </p:sp>
      <p:sp>
        <p:nvSpPr>
          <p:cNvPr id="18" name="Title 1">
            <a:extLst>
              <a:ext uri="{FF2B5EF4-FFF2-40B4-BE49-F238E27FC236}">
                <a16:creationId xmlns:a16="http://schemas.microsoft.com/office/drawing/2014/main" id="{4D94B2C8-E78C-0528-507A-2E311D5F65AC}"/>
              </a:ext>
            </a:extLst>
          </p:cNvPr>
          <p:cNvSpPr txBox="1">
            <a:spLocks/>
          </p:cNvSpPr>
          <p:nvPr/>
        </p:nvSpPr>
        <p:spPr>
          <a:xfrm>
            <a:off x="396815" y="4078258"/>
            <a:ext cx="284674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r>
              <a:rPr lang="it-IT" sz="1200" dirty="0"/>
              <a:t>Con 5 celle conosciute</a:t>
            </a:r>
            <a:endParaRPr lang="en-US" sz="1200" dirty="0"/>
          </a:p>
        </p:txBody>
      </p:sp>
      <p:pic>
        <p:nvPicPr>
          <p:cNvPr id="4" name="Immagine 3" descr="Immagine che contiene schermata&#10;&#10;Descrizione generata automaticamente">
            <a:extLst>
              <a:ext uri="{FF2B5EF4-FFF2-40B4-BE49-F238E27FC236}">
                <a16:creationId xmlns:a16="http://schemas.microsoft.com/office/drawing/2014/main" id="{32FA4695-C378-A764-19A4-9FEDD9BB44FD}"/>
              </a:ext>
            </a:extLst>
          </p:cNvPr>
          <p:cNvPicPr>
            <a:picLocks noChangeAspect="1"/>
          </p:cNvPicPr>
          <p:nvPr/>
        </p:nvPicPr>
        <p:blipFill>
          <a:blip r:embed="rId2"/>
          <a:stretch>
            <a:fillRect/>
          </a:stretch>
        </p:blipFill>
        <p:spPr>
          <a:xfrm>
            <a:off x="310551" y="1007255"/>
            <a:ext cx="3206186" cy="3071003"/>
          </a:xfrm>
          <a:prstGeom prst="rect">
            <a:avLst/>
          </a:prstGeom>
        </p:spPr>
      </p:pic>
    </p:spTree>
    <p:extLst>
      <p:ext uri="{BB962C8B-B14F-4D97-AF65-F5344CB8AC3E}">
        <p14:creationId xmlns:p14="http://schemas.microsoft.com/office/powerpoint/2010/main" val="2955876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80275D15-96D3-F009-1DE2-2BEB3686B1B9}"/>
              </a:ext>
            </a:extLst>
          </p:cNvPr>
          <p:cNvSpPr>
            <a:spLocks noGrp="1"/>
          </p:cNvSpPr>
          <p:nvPr>
            <p:ph type="sldNum" sz="quarter" idx="12"/>
          </p:nvPr>
        </p:nvSpPr>
        <p:spPr/>
        <p:txBody>
          <a:bodyPr/>
          <a:lstStyle/>
          <a:p>
            <a:fld id="{FE024F78-56A6-7740-B68D-8D4D026EDF3F}" type="slidenum">
              <a:rPr lang="en-US" smtClean="0"/>
              <a:pPr/>
              <a:t>31</a:t>
            </a:fld>
            <a:endParaRPr lang="en-US" dirty="0"/>
          </a:p>
        </p:txBody>
      </p:sp>
      <p:sp>
        <p:nvSpPr>
          <p:cNvPr id="8" name="Title 1">
            <a:extLst>
              <a:ext uri="{FF2B5EF4-FFF2-40B4-BE49-F238E27FC236}">
                <a16:creationId xmlns:a16="http://schemas.microsoft.com/office/drawing/2014/main" id="{D6E476F1-FEB8-1343-3A6E-19035366C51D}"/>
              </a:ext>
            </a:extLst>
          </p:cNvPr>
          <p:cNvSpPr>
            <a:spLocks noGrp="1"/>
          </p:cNvSpPr>
          <p:nvPr>
            <p:ph type="title"/>
          </p:nvPr>
        </p:nvSpPr>
        <p:spPr>
          <a:xfrm>
            <a:off x="849351" y="99206"/>
            <a:ext cx="10515600" cy="608160"/>
          </a:xfrm>
        </p:spPr>
        <p:txBody>
          <a:bodyPr/>
          <a:lstStyle/>
          <a:p>
            <a:r>
              <a:rPr lang="it-IT" sz="3200" dirty="0"/>
              <a:t>Risultati Mappa 2 – senza conoscenza iniziale</a:t>
            </a:r>
            <a:endParaRPr lang="en-US" sz="3200" dirty="0"/>
          </a:p>
        </p:txBody>
      </p:sp>
      <p:graphicFrame>
        <p:nvGraphicFramePr>
          <p:cNvPr id="16" name="Table 7">
            <a:extLst>
              <a:ext uri="{FF2B5EF4-FFF2-40B4-BE49-F238E27FC236}">
                <a16:creationId xmlns:a16="http://schemas.microsoft.com/office/drawing/2014/main" id="{E3E81FB7-A1CD-6B0B-FC48-5A83EEF0D0B8}"/>
              </a:ext>
            </a:extLst>
          </p:cNvPr>
          <p:cNvGraphicFramePr>
            <a:graphicFrameLocks/>
          </p:cNvGraphicFramePr>
          <p:nvPr>
            <p:extLst>
              <p:ext uri="{D42A27DB-BD31-4B8C-83A1-F6EECF244321}">
                <p14:modId xmlns:p14="http://schemas.microsoft.com/office/powerpoint/2010/main" val="2452111893"/>
              </p:ext>
            </p:extLst>
          </p:nvPr>
        </p:nvGraphicFramePr>
        <p:xfrm>
          <a:off x="3792594" y="1285698"/>
          <a:ext cx="8186468" cy="2143302"/>
        </p:xfrm>
        <a:graphic>
          <a:graphicData uri="http://schemas.openxmlformats.org/drawingml/2006/table">
            <a:tbl>
              <a:tblPr firstRow="1" bandRow="1">
                <a:tableStyleId>{5C22544A-7EE6-4342-B048-85BDC9FD1C3A}</a:tableStyleId>
              </a:tblPr>
              <a:tblGrid>
                <a:gridCol w="2067336">
                  <a:extLst>
                    <a:ext uri="{9D8B030D-6E8A-4147-A177-3AD203B41FA5}">
                      <a16:colId xmlns:a16="http://schemas.microsoft.com/office/drawing/2014/main" val="1886700380"/>
                    </a:ext>
                  </a:extLst>
                </a:gridCol>
                <a:gridCol w="1673124">
                  <a:extLst>
                    <a:ext uri="{9D8B030D-6E8A-4147-A177-3AD203B41FA5}">
                      <a16:colId xmlns:a16="http://schemas.microsoft.com/office/drawing/2014/main" val="132993793"/>
                    </a:ext>
                  </a:extLst>
                </a:gridCol>
                <a:gridCol w="1672475">
                  <a:extLst>
                    <a:ext uri="{9D8B030D-6E8A-4147-A177-3AD203B41FA5}">
                      <a16:colId xmlns:a16="http://schemas.microsoft.com/office/drawing/2014/main" val="2408715191"/>
                    </a:ext>
                  </a:extLst>
                </a:gridCol>
                <a:gridCol w="1560237">
                  <a:extLst>
                    <a:ext uri="{9D8B030D-6E8A-4147-A177-3AD203B41FA5}">
                      <a16:colId xmlns:a16="http://schemas.microsoft.com/office/drawing/2014/main" val="1818690445"/>
                    </a:ext>
                  </a:extLst>
                </a:gridCol>
                <a:gridCol w="1213296">
                  <a:extLst>
                    <a:ext uri="{9D8B030D-6E8A-4147-A177-3AD203B41FA5}">
                      <a16:colId xmlns:a16="http://schemas.microsoft.com/office/drawing/2014/main" val="3039260471"/>
                    </a:ext>
                  </a:extLst>
                </a:gridCol>
              </a:tblGrid>
              <a:tr h="411770">
                <a:tc>
                  <a:txBody>
                    <a:bodyPr/>
                    <a:lstStyle/>
                    <a:p>
                      <a:pPr algn="ct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N° Fire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a:t>
                      </a:r>
                      <a:r>
                        <a:rPr lang="en-US" sz="1600" dirty="0">
                          <a:latin typeface="Arial Nova" panose="020B0504020202020204" pitchFamily="34" charset="0"/>
                          <a:cs typeface="Biome" panose="020B0503030204020804" pitchFamily="34" charset="0"/>
                        </a:rPr>
                        <a:t>° Guess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 Navi distrutte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Score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Agente1-Random</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1</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FF0000"/>
                          </a:solidFill>
                          <a:latin typeface="Arial Nova" panose="020B0504020202020204" pitchFamily="34" charset="0"/>
                        </a:rPr>
                        <a:t>-299</a:t>
                      </a:r>
                      <a:endParaRPr lang="en-US" sz="1600" dirty="0">
                        <a:solidFill>
                          <a:srgbClr val="FF000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Agente-2</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5</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92D050"/>
                          </a:solidFill>
                          <a:latin typeface="Arial Nova" panose="020B0504020202020204" pitchFamily="34" charset="0"/>
                        </a:rPr>
                        <a:t>115</a:t>
                      </a:r>
                      <a:endParaRPr lang="en-US" sz="1600"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Agente-3</a:t>
                      </a:r>
                      <a:endPar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5</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92D050"/>
                          </a:solidFill>
                          <a:latin typeface="Arial Nova" panose="020B0504020202020204" pitchFamily="34" charset="0"/>
                        </a:rPr>
                        <a:t>115</a:t>
                      </a:r>
                      <a:endParaRPr lang="en-US" sz="1600"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bl>
          </a:graphicData>
        </a:graphic>
      </p:graphicFrame>
      <p:sp>
        <p:nvSpPr>
          <p:cNvPr id="17" name="Title 1">
            <a:extLst>
              <a:ext uri="{FF2B5EF4-FFF2-40B4-BE49-F238E27FC236}">
                <a16:creationId xmlns:a16="http://schemas.microsoft.com/office/drawing/2014/main" id="{81003E10-11F3-9584-C006-98F204B2DC0B}"/>
              </a:ext>
            </a:extLst>
          </p:cNvPr>
          <p:cNvSpPr txBox="1">
            <a:spLocks/>
          </p:cNvSpPr>
          <p:nvPr/>
        </p:nvSpPr>
        <p:spPr>
          <a:xfrm>
            <a:off x="838200" y="2893919"/>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endParaRPr lang="en-US" sz="3200" dirty="0"/>
          </a:p>
        </p:txBody>
      </p:sp>
      <p:sp>
        <p:nvSpPr>
          <p:cNvPr id="18" name="Title 1">
            <a:extLst>
              <a:ext uri="{FF2B5EF4-FFF2-40B4-BE49-F238E27FC236}">
                <a16:creationId xmlns:a16="http://schemas.microsoft.com/office/drawing/2014/main" id="{4D94B2C8-E78C-0528-507A-2E311D5F65AC}"/>
              </a:ext>
            </a:extLst>
          </p:cNvPr>
          <p:cNvSpPr txBox="1">
            <a:spLocks/>
          </p:cNvSpPr>
          <p:nvPr/>
        </p:nvSpPr>
        <p:spPr>
          <a:xfrm>
            <a:off x="320628" y="4084848"/>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r>
              <a:rPr lang="it-IT" sz="1200" dirty="0"/>
              <a:t>Senza conoscenza iniziale</a:t>
            </a:r>
            <a:endParaRPr lang="en-US" sz="1200" dirty="0"/>
          </a:p>
        </p:txBody>
      </p:sp>
      <p:pic>
        <p:nvPicPr>
          <p:cNvPr id="3" name="Immagine 2" descr="Immagine che contiene schermata, modello, Simmetria, Rettangolo&#10;&#10;Descrizione generata automaticamente">
            <a:extLst>
              <a:ext uri="{FF2B5EF4-FFF2-40B4-BE49-F238E27FC236}">
                <a16:creationId xmlns:a16="http://schemas.microsoft.com/office/drawing/2014/main" id="{9855220C-E2D5-E1F8-D448-32CE71351C38}"/>
              </a:ext>
            </a:extLst>
          </p:cNvPr>
          <p:cNvPicPr>
            <a:picLocks noChangeAspect="1"/>
          </p:cNvPicPr>
          <p:nvPr/>
        </p:nvPicPr>
        <p:blipFill>
          <a:blip r:embed="rId2"/>
          <a:stretch>
            <a:fillRect/>
          </a:stretch>
        </p:blipFill>
        <p:spPr>
          <a:xfrm>
            <a:off x="217125" y="845629"/>
            <a:ext cx="3293826" cy="3232629"/>
          </a:xfrm>
          <a:prstGeom prst="rect">
            <a:avLst/>
          </a:prstGeom>
        </p:spPr>
      </p:pic>
    </p:spTree>
    <p:extLst>
      <p:ext uri="{BB962C8B-B14F-4D97-AF65-F5344CB8AC3E}">
        <p14:creationId xmlns:p14="http://schemas.microsoft.com/office/powerpoint/2010/main" val="3308645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80275D15-96D3-F009-1DE2-2BEB3686B1B9}"/>
              </a:ext>
            </a:extLst>
          </p:cNvPr>
          <p:cNvSpPr>
            <a:spLocks noGrp="1"/>
          </p:cNvSpPr>
          <p:nvPr>
            <p:ph type="sldNum" sz="quarter" idx="12"/>
          </p:nvPr>
        </p:nvSpPr>
        <p:spPr/>
        <p:txBody>
          <a:bodyPr/>
          <a:lstStyle/>
          <a:p>
            <a:fld id="{FE024F78-56A6-7740-B68D-8D4D026EDF3F}" type="slidenum">
              <a:rPr lang="en-US" smtClean="0"/>
              <a:pPr/>
              <a:t>32</a:t>
            </a:fld>
            <a:endParaRPr lang="en-US" dirty="0"/>
          </a:p>
        </p:txBody>
      </p:sp>
      <p:sp>
        <p:nvSpPr>
          <p:cNvPr id="8" name="Title 1">
            <a:extLst>
              <a:ext uri="{FF2B5EF4-FFF2-40B4-BE49-F238E27FC236}">
                <a16:creationId xmlns:a16="http://schemas.microsoft.com/office/drawing/2014/main" id="{D6E476F1-FEB8-1343-3A6E-19035366C51D}"/>
              </a:ext>
            </a:extLst>
          </p:cNvPr>
          <p:cNvSpPr>
            <a:spLocks noGrp="1"/>
          </p:cNvSpPr>
          <p:nvPr>
            <p:ph type="title"/>
          </p:nvPr>
        </p:nvSpPr>
        <p:spPr>
          <a:xfrm>
            <a:off x="849351" y="99206"/>
            <a:ext cx="10515600" cy="608160"/>
          </a:xfrm>
        </p:spPr>
        <p:txBody>
          <a:bodyPr/>
          <a:lstStyle/>
          <a:p>
            <a:r>
              <a:rPr lang="it-IT" sz="3200" dirty="0"/>
              <a:t>Risultati Mappa 2 – con 3 celle conosciute</a:t>
            </a:r>
            <a:endParaRPr lang="en-US" sz="3200" dirty="0"/>
          </a:p>
        </p:txBody>
      </p:sp>
      <p:graphicFrame>
        <p:nvGraphicFramePr>
          <p:cNvPr id="16" name="Table 7">
            <a:extLst>
              <a:ext uri="{FF2B5EF4-FFF2-40B4-BE49-F238E27FC236}">
                <a16:creationId xmlns:a16="http://schemas.microsoft.com/office/drawing/2014/main" id="{E3E81FB7-A1CD-6B0B-FC48-5A83EEF0D0B8}"/>
              </a:ext>
            </a:extLst>
          </p:cNvPr>
          <p:cNvGraphicFramePr>
            <a:graphicFrameLocks/>
          </p:cNvGraphicFramePr>
          <p:nvPr>
            <p:extLst>
              <p:ext uri="{D42A27DB-BD31-4B8C-83A1-F6EECF244321}">
                <p14:modId xmlns:p14="http://schemas.microsoft.com/office/powerpoint/2010/main" val="643331768"/>
              </p:ext>
            </p:extLst>
          </p:nvPr>
        </p:nvGraphicFramePr>
        <p:xfrm>
          <a:off x="3792594" y="1285698"/>
          <a:ext cx="8186468" cy="2143302"/>
        </p:xfrm>
        <a:graphic>
          <a:graphicData uri="http://schemas.openxmlformats.org/drawingml/2006/table">
            <a:tbl>
              <a:tblPr firstRow="1" bandRow="1">
                <a:tableStyleId>{5C22544A-7EE6-4342-B048-85BDC9FD1C3A}</a:tableStyleId>
              </a:tblPr>
              <a:tblGrid>
                <a:gridCol w="2067336">
                  <a:extLst>
                    <a:ext uri="{9D8B030D-6E8A-4147-A177-3AD203B41FA5}">
                      <a16:colId xmlns:a16="http://schemas.microsoft.com/office/drawing/2014/main" val="1886700380"/>
                    </a:ext>
                  </a:extLst>
                </a:gridCol>
                <a:gridCol w="1673124">
                  <a:extLst>
                    <a:ext uri="{9D8B030D-6E8A-4147-A177-3AD203B41FA5}">
                      <a16:colId xmlns:a16="http://schemas.microsoft.com/office/drawing/2014/main" val="132993793"/>
                    </a:ext>
                  </a:extLst>
                </a:gridCol>
                <a:gridCol w="1672475">
                  <a:extLst>
                    <a:ext uri="{9D8B030D-6E8A-4147-A177-3AD203B41FA5}">
                      <a16:colId xmlns:a16="http://schemas.microsoft.com/office/drawing/2014/main" val="2408715191"/>
                    </a:ext>
                  </a:extLst>
                </a:gridCol>
                <a:gridCol w="1611996">
                  <a:extLst>
                    <a:ext uri="{9D8B030D-6E8A-4147-A177-3AD203B41FA5}">
                      <a16:colId xmlns:a16="http://schemas.microsoft.com/office/drawing/2014/main" val="1818690445"/>
                    </a:ext>
                  </a:extLst>
                </a:gridCol>
                <a:gridCol w="1161537">
                  <a:extLst>
                    <a:ext uri="{9D8B030D-6E8A-4147-A177-3AD203B41FA5}">
                      <a16:colId xmlns:a16="http://schemas.microsoft.com/office/drawing/2014/main" val="3039260471"/>
                    </a:ext>
                  </a:extLst>
                </a:gridCol>
              </a:tblGrid>
              <a:tr h="411770">
                <a:tc>
                  <a:txBody>
                    <a:bodyPr/>
                    <a:lstStyle/>
                    <a:p>
                      <a:pPr algn="ct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N° Fire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a:t>
                      </a:r>
                      <a:r>
                        <a:rPr lang="en-US" sz="1600" dirty="0">
                          <a:latin typeface="Arial Nova" panose="020B0504020202020204" pitchFamily="34" charset="0"/>
                          <a:cs typeface="Biome" panose="020B0503030204020804" pitchFamily="34" charset="0"/>
                        </a:rPr>
                        <a:t>° Guess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 Navi distrutte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Score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Agente1-Random</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1</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FF0000"/>
                          </a:solidFill>
                          <a:latin typeface="Arial Nova" panose="020B0504020202020204" pitchFamily="34" charset="0"/>
                        </a:rPr>
                        <a:t>-299</a:t>
                      </a:r>
                      <a:endParaRPr lang="en-US" sz="1600" dirty="0">
                        <a:solidFill>
                          <a:srgbClr val="FF000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Agente-2</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7</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195</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Agente-3</a:t>
                      </a:r>
                      <a:endPar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7</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92D050"/>
                          </a:solidFill>
                          <a:latin typeface="Arial Nova" panose="020B0504020202020204" pitchFamily="34" charset="0"/>
                        </a:rPr>
                        <a:t>245</a:t>
                      </a:r>
                      <a:endParaRPr lang="en-US" sz="1600"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bl>
          </a:graphicData>
        </a:graphic>
      </p:graphicFrame>
      <p:sp>
        <p:nvSpPr>
          <p:cNvPr id="17" name="Title 1">
            <a:extLst>
              <a:ext uri="{FF2B5EF4-FFF2-40B4-BE49-F238E27FC236}">
                <a16:creationId xmlns:a16="http://schemas.microsoft.com/office/drawing/2014/main" id="{81003E10-11F3-9584-C006-98F204B2DC0B}"/>
              </a:ext>
            </a:extLst>
          </p:cNvPr>
          <p:cNvSpPr txBox="1">
            <a:spLocks/>
          </p:cNvSpPr>
          <p:nvPr/>
        </p:nvSpPr>
        <p:spPr>
          <a:xfrm>
            <a:off x="838200" y="2893919"/>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endParaRPr lang="en-US" sz="3200" dirty="0"/>
          </a:p>
        </p:txBody>
      </p:sp>
      <p:sp>
        <p:nvSpPr>
          <p:cNvPr id="18" name="Title 1">
            <a:extLst>
              <a:ext uri="{FF2B5EF4-FFF2-40B4-BE49-F238E27FC236}">
                <a16:creationId xmlns:a16="http://schemas.microsoft.com/office/drawing/2014/main" id="{4D94B2C8-E78C-0528-507A-2E311D5F65AC}"/>
              </a:ext>
            </a:extLst>
          </p:cNvPr>
          <p:cNvSpPr txBox="1">
            <a:spLocks/>
          </p:cNvSpPr>
          <p:nvPr/>
        </p:nvSpPr>
        <p:spPr>
          <a:xfrm>
            <a:off x="320628" y="4108689"/>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r>
              <a:rPr lang="it-IT" sz="1200" dirty="0"/>
              <a:t>Con 3 celle conosciute</a:t>
            </a:r>
            <a:endParaRPr lang="en-US" sz="1200" dirty="0"/>
          </a:p>
        </p:txBody>
      </p:sp>
      <p:pic>
        <p:nvPicPr>
          <p:cNvPr id="4" name="Immagine 3" descr="Immagine che contiene schermata&#10;&#10;Descrizione generata automaticamente">
            <a:extLst>
              <a:ext uri="{FF2B5EF4-FFF2-40B4-BE49-F238E27FC236}">
                <a16:creationId xmlns:a16="http://schemas.microsoft.com/office/drawing/2014/main" id="{B94CA7A7-BA36-710C-F539-9F68F8C24F68}"/>
              </a:ext>
            </a:extLst>
          </p:cNvPr>
          <p:cNvPicPr>
            <a:picLocks noChangeAspect="1"/>
          </p:cNvPicPr>
          <p:nvPr/>
        </p:nvPicPr>
        <p:blipFill>
          <a:blip r:embed="rId2"/>
          <a:stretch>
            <a:fillRect/>
          </a:stretch>
        </p:blipFill>
        <p:spPr>
          <a:xfrm>
            <a:off x="212939" y="936205"/>
            <a:ext cx="3349770" cy="3238979"/>
          </a:xfrm>
          <a:prstGeom prst="rect">
            <a:avLst/>
          </a:prstGeom>
        </p:spPr>
      </p:pic>
    </p:spTree>
    <p:extLst>
      <p:ext uri="{BB962C8B-B14F-4D97-AF65-F5344CB8AC3E}">
        <p14:creationId xmlns:p14="http://schemas.microsoft.com/office/powerpoint/2010/main" val="3064270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80275D15-96D3-F009-1DE2-2BEB3686B1B9}"/>
              </a:ext>
            </a:extLst>
          </p:cNvPr>
          <p:cNvSpPr>
            <a:spLocks noGrp="1"/>
          </p:cNvSpPr>
          <p:nvPr>
            <p:ph type="sldNum" sz="quarter" idx="12"/>
          </p:nvPr>
        </p:nvSpPr>
        <p:spPr/>
        <p:txBody>
          <a:bodyPr/>
          <a:lstStyle/>
          <a:p>
            <a:fld id="{FE024F78-56A6-7740-B68D-8D4D026EDF3F}" type="slidenum">
              <a:rPr lang="en-US" smtClean="0"/>
              <a:pPr/>
              <a:t>33</a:t>
            </a:fld>
            <a:endParaRPr lang="en-US" dirty="0"/>
          </a:p>
        </p:txBody>
      </p:sp>
      <p:sp>
        <p:nvSpPr>
          <p:cNvPr id="8" name="Title 1">
            <a:extLst>
              <a:ext uri="{FF2B5EF4-FFF2-40B4-BE49-F238E27FC236}">
                <a16:creationId xmlns:a16="http://schemas.microsoft.com/office/drawing/2014/main" id="{D6E476F1-FEB8-1343-3A6E-19035366C51D}"/>
              </a:ext>
            </a:extLst>
          </p:cNvPr>
          <p:cNvSpPr>
            <a:spLocks noGrp="1"/>
          </p:cNvSpPr>
          <p:nvPr>
            <p:ph type="title"/>
          </p:nvPr>
        </p:nvSpPr>
        <p:spPr>
          <a:xfrm>
            <a:off x="849351" y="99206"/>
            <a:ext cx="10515600" cy="608160"/>
          </a:xfrm>
        </p:spPr>
        <p:txBody>
          <a:bodyPr/>
          <a:lstStyle/>
          <a:p>
            <a:r>
              <a:rPr lang="it-IT" sz="3200" dirty="0"/>
              <a:t>Risultati Mappa 2 – con 5 celle conosciute</a:t>
            </a:r>
            <a:endParaRPr lang="en-US" sz="3200" dirty="0"/>
          </a:p>
        </p:txBody>
      </p:sp>
      <p:graphicFrame>
        <p:nvGraphicFramePr>
          <p:cNvPr id="16" name="Table 7">
            <a:extLst>
              <a:ext uri="{FF2B5EF4-FFF2-40B4-BE49-F238E27FC236}">
                <a16:creationId xmlns:a16="http://schemas.microsoft.com/office/drawing/2014/main" id="{E3E81FB7-A1CD-6B0B-FC48-5A83EEF0D0B8}"/>
              </a:ext>
            </a:extLst>
          </p:cNvPr>
          <p:cNvGraphicFramePr>
            <a:graphicFrameLocks/>
          </p:cNvGraphicFramePr>
          <p:nvPr>
            <p:extLst>
              <p:ext uri="{D42A27DB-BD31-4B8C-83A1-F6EECF244321}">
                <p14:modId xmlns:p14="http://schemas.microsoft.com/office/powerpoint/2010/main" val="3912041420"/>
              </p:ext>
            </p:extLst>
          </p:nvPr>
        </p:nvGraphicFramePr>
        <p:xfrm>
          <a:off x="3792594" y="1285698"/>
          <a:ext cx="8186468" cy="2143302"/>
        </p:xfrm>
        <a:graphic>
          <a:graphicData uri="http://schemas.openxmlformats.org/drawingml/2006/table">
            <a:tbl>
              <a:tblPr firstRow="1" bandRow="1">
                <a:tableStyleId>{5C22544A-7EE6-4342-B048-85BDC9FD1C3A}</a:tableStyleId>
              </a:tblPr>
              <a:tblGrid>
                <a:gridCol w="2067336">
                  <a:extLst>
                    <a:ext uri="{9D8B030D-6E8A-4147-A177-3AD203B41FA5}">
                      <a16:colId xmlns:a16="http://schemas.microsoft.com/office/drawing/2014/main" val="1886700380"/>
                    </a:ext>
                  </a:extLst>
                </a:gridCol>
                <a:gridCol w="1673124">
                  <a:extLst>
                    <a:ext uri="{9D8B030D-6E8A-4147-A177-3AD203B41FA5}">
                      <a16:colId xmlns:a16="http://schemas.microsoft.com/office/drawing/2014/main" val="132993793"/>
                    </a:ext>
                  </a:extLst>
                </a:gridCol>
                <a:gridCol w="1672475">
                  <a:extLst>
                    <a:ext uri="{9D8B030D-6E8A-4147-A177-3AD203B41FA5}">
                      <a16:colId xmlns:a16="http://schemas.microsoft.com/office/drawing/2014/main" val="2408715191"/>
                    </a:ext>
                  </a:extLst>
                </a:gridCol>
                <a:gridCol w="1594743">
                  <a:extLst>
                    <a:ext uri="{9D8B030D-6E8A-4147-A177-3AD203B41FA5}">
                      <a16:colId xmlns:a16="http://schemas.microsoft.com/office/drawing/2014/main" val="1818690445"/>
                    </a:ext>
                  </a:extLst>
                </a:gridCol>
                <a:gridCol w="1178790">
                  <a:extLst>
                    <a:ext uri="{9D8B030D-6E8A-4147-A177-3AD203B41FA5}">
                      <a16:colId xmlns:a16="http://schemas.microsoft.com/office/drawing/2014/main" val="3039260471"/>
                    </a:ext>
                  </a:extLst>
                </a:gridCol>
              </a:tblGrid>
              <a:tr h="411770">
                <a:tc>
                  <a:txBody>
                    <a:bodyPr/>
                    <a:lstStyle/>
                    <a:p>
                      <a:pPr algn="ct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Arial Nova" panose="020B0504020202020204" pitchFamily="34" charset="0"/>
                          <a:cs typeface="Biome" panose="020B0503030204020804" pitchFamily="34" charset="0"/>
                        </a:rPr>
                        <a:t>N° Fire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a:t>
                      </a:r>
                      <a:r>
                        <a:rPr lang="en-US" sz="1600" dirty="0">
                          <a:latin typeface="Arial Nova" panose="020B0504020202020204" pitchFamily="34" charset="0"/>
                          <a:cs typeface="Biome" panose="020B0503030204020804" pitchFamily="34" charset="0"/>
                        </a:rPr>
                        <a:t>° Guess OK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N° Navi distrutte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600" dirty="0">
                          <a:latin typeface="Arial Nova" panose="020B0504020202020204" pitchFamily="34" charset="0"/>
                          <a:cs typeface="Biome" panose="020B0503030204020804" pitchFamily="34" charset="0"/>
                        </a:rPr>
                        <a:t>Score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Agente1-Random</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1</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FF0000"/>
                          </a:solidFill>
                          <a:latin typeface="Arial Nova" panose="020B0504020202020204" pitchFamily="34" charset="0"/>
                        </a:rPr>
                        <a:t>-299</a:t>
                      </a:r>
                      <a:endParaRPr lang="en-US" sz="1600" dirty="0">
                        <a:solidFill>
                          <a:srgbClr val="FF000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Agente-2</a:t>
                      </a: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5</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105</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r h="5213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200" b="1"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rPr>
                        <a:t>Agente-3</a:t>
                      </a:r>
                      <a:endParaRPr lang="en-ZA" sz="1200" b="1" i="0" u="none" strike="noStrike" noProof="1">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en-US" sz="1600" dirty="0">
                          <a:solidFill>
                            <a:schemeClr val="bg1"/>
                          </a:solidFill>
                          <a:latin typeface="Arial Nova" panose="020B0504020202020204" pitchFamily="34" charset="0"/>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chemeClr val="bg1"/>
                          </a:solidFill>
                          <a:latin typeface="Arial Nova" panose="020B0504020202020204" pitchFamily="34" charset="0"/>
                        </a:rPr>
                        <a:t>8</a:t>
                      </a:r>
                      <a:endParaRPr lang="en-US" sz="16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600" dirty="0">
                          <a:solidFill>
                            <a:srgbClr val="92D050"/>
                          </a:solidFill>
                          <a:latin typeface="Arial Nova" panose="020B0504020202020204" pitchFamily="34" charset="0"/>
                        </a:rPr>
                        <a:t>285</a:t>
                      </a:r>
                      <a:endParaRPr lang="en-US" sz="1600" dirty="0">
                        <a:solidFill>
                          <a:srgbClr val="92D050"/>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206178466"/>
                  </a:ext>
                </a:extLst>
              </a:tr>
            </a:tbl>
          </a:graphicData>
        </a:graphic>
      </p:graphicFrame>
      <p:sp>
        <p:nvSpPr>
          <p:cNvPr id="17" name="Title 1">
            <a:extLst>
              <a:ext uri="{FF2B5EF4-FFF2-40B4-BE49-F238E27FC236}">
                <a16:creationId xmlns:a16="http://schemas.microsoft.com/office/drawing/2014/main" id="{81003E10-11F3-9584-C006-98F204B2DC0B}"/>
              </a:ext>
            </a:extLst>
          </p:cNvPr>
          <p:cNvSpPr txBox="1">
            <a:spLocks/>
          </p:cNvSpPr>
          <p:nvPr/>
        </p:nvSpPr>
        <p:spPr>
          <a:xfrm>
            <a:off x="838200" y="2893919"/>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endParaRPr lang="en-US" sz="3200" dirty="0"/>
          </a:p>
        </p:txBody>
      </p:sp>
      <p:sp>
        <p:nvSpPr>
          <p:cNvPr id="18" name="Title 1">
            <a:extLst>
              <a:ext uri="{FF2B5EF4-FFF2-40B4-BE49-F238E27FC236}">
                <a16:creationId xmlns:a16="http://schemas.microsoft.com/office/drawing/2014/main" id="{4D94B2C8-E78C-0528-507A-2E311D5F65AC}"/>
              </a:ext>
            </a:extLst>
          </p:cNvPr>
          <p:cNvSpPr txBox="1">
            <a:spLocks/>
          </p:cNvSpPr>
          <p:nvPr/>
        </p:nvSpPr>
        <p:spPr>
          <a:xfrm>
            <a:off x="273323" y="4108689"/>
            <a:ext cx="3026434" cy="409998"/>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r>
              <a:rPr lang="it-IT" sz="1200" dirty="0"/>
              <a:t>Con 5 celle conosciute</a:t>
            </a:r>
            <a:endParaRPr lang="en-US" sz="1200" dirty="0"/>
          </a:p>
        </p:txBody>
      </p:sp>
      <p:pic>
        <p:nvPicPr>
          <p:cNvPr id="3" name="Immagine 2" descr="Immagine che contiene schermata&#10;&#10;Descrizione generata automaticamente">
            <a:extLst>
              <a:ext uri="{FF2B5EF4-FFF2-40B4-BE49-F238E27FC236}">
                <a16:creationId xmlns:a16="http://schemas.microsoft.com/office/drawing/2014/main" id="{0CD0A9FA-E11A-8E42-D607-212C9E9BF22F}"/>
              </a:ext>
            </a:extLst>
          </p:cNvPr>
          <p:cNvPicPr>
            <a:picLocks noChangeAspect="1"/>
          </p:cNvPicPr>
          <p:nvPr/>
        </p:nvPicPr>
        <p:blipFill>
          <a:blip r:embed="rId2"/>
          <a:stretch>
            <a:fillRect/>
          </a:stretch>
        </p:blipFill>
        <p:spPr>
          <a:xfrm>
            <a:off x="212938" y="733245"/>
            <a:ext cx="3306625" cy="3375444"/>
          </a:xfrm>
          <a:prstGeom prst="rect">
            <a:avLst/>
          </a:prstGeom>
        </p:spPr>
      </p:pic>
    </p:spTree>
    <p:extLst>
      <p:ext uri="{BB962C8B-B14F-4D97-AF65-F5344CB8AC3E}">
        <p14:creationId xmlns:p14="http://schemas.microsoft.com/office/powerpoint/2010/main" val="2407513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FDEC48-4ACA-C251-A8B3-500EEB76D027}"/>
              </a:ext>
            </a:extLst>
          </p:cNvPr>
          <p:cNvSpPr>
            <a:spLocks noGrp="1"/>
          </p:cNvSpPr>
          <p:nvPr>
            <p:ph type="title"/>
          </p:nvPr>
        </p:nvSpPr>
        <p:spPr>
          <a:xfrm>
            <a:off x="849351" y="181155"/>
            <a:ext cx="10515600" cy="707366"/>
          </a:xfrm>
        </p:spPr>
        <p:txBody>
          <a:bodyPr/>
          <a:lstStyle/>
          <a:p>
            <a:r>
              <a:rPr lang="it-IT" dirty="0">
                <a:latin typeface="Calibri" panose="020F0502020204030204" pitchFamily="34" charset="0"/>
                <a:ea typeface="Calibri" panose="020F0502020204030204" pitchFamily="34" charset="0"/>
                <a:cs typeface="Calibri" panose="020F0502020204030204" pitchFamily="34" charset="0"/>
              </a:rPr>
              <a:t>Conclusioni-1</a:t>
            </a: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6" name="Segnaposto numero diapositiva 5">
            <a:extLst>
              <a:ext uri="{FF2B5EF4-FFF2-40B4-BE49-F238E27FC236}">
                <a16:creationId xmlns:a16="http://schemas.microsoft.com/office/drawing/2014/main" id="{A2E669D5-BFAE-BF8B-6932-09EBB870FF0C}"/>
              </a:ext>
            </a:extLst>
          </p:cNvPr>
          <p:cNvSpPr>
            <a:spLocks noGrp="1"/>
          </p:cNvSpPr>
          <p:nvPr>
            <p:ph type="sldNum" sz="quarter" idx="12"/>
          </p:nvPr>
        </p:nvSpPr>
        <p:spPr/>
        <p:txBody>
          <a:bodyPr/>
          <a:lstStyle/>
          <a:p>
            <a:fld id="{FE024F78-56A6-7740-B68D-8D4D026EDF3F}" type="slidenum">
              <a:rPr lang="en-US" smtClean="0"/>
              <a:pPr/>
              <a:t>34</a:t>
            </a:fld>
            <a:endParaRPr lang="en-US" dirty="0"/>
          </a:p>
        </p:txBody>
      </p:sp>
      <p:sp>
        <p:nvSpPr>
          <p:cNvPr id="7" name="Titolo 1">
            <a:extLst>
              <a:ext uri="{FF2B5EF4-FFF2-40B4-BE49-F238E27FC236}">
                <a16:creationId xmlns:a16="http://schemas.microsoft.com/office/drawing/2014/main" id="{18BA2FFB-80BC-8A7E-170E-EA95E1909394}"/>
              </a:ext>
            </a:extLst>
          </p:cNvPr>
          <p:cNvSpPr txBox="1">
            <a:spLocks/>
          </p:cNvSpPr>
          <p:nvPr/>
        </p:nvSpPr>
        <p:spPr>
          <a:xfrm>
            <a:off x="849351" y="1613140"/>
            <a:ext cx="10515600" cy="75912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kern="1200" spc="0">
                <a:solidFill>
                  <a:schemeClr val="bg1"/>
                </a:solidFill>
                <a:latin typeface="+mj-lt"/>
                <a:ea typeface="+mj-ea"/>
                <a:cs typeface="Biome" panose="020B0503030204020804" pitchFamily="34" charset="0"/>
              </a:defRPr>
            </a:lvl1pPr>
          </a:lstStyle>
          <a:p>
            <a:pPr algn="l"/>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 Placeholder 3">
            <a:extLst>
              <a:ext uri="{FF2B5EF4-FFF2-40B4-BE49-F238E27FC236}">
                <a16:creationId xmlns:a16="http://schemas.microsoft.com/office/drawing/2014/main" id="{8B9BC335-44F6-5468-9200-AA64CC43EC33}"/>
              </a:ext>
            </a:extLst>
          </p:cNvPr>
          <p:cNvSpPr txBox="1">
            <a:spLocks/>
          </p:cNvSpPr>
          <p:nvPr/>
        </p:nvSpPr>
        <p:spPr>
          <a:xfrm>
            <a:off x="849350" y="948906"/>
            <a:ext cx="11034821" cy="5727939"/>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v"/>
            </a:pPr>
            <a:r>
              <a:rPr lang="it-IT" b="1" i="1" u="sng" dirty="0">
                <a:solidFill>
                  <a:schemeClr val="bg2"/>
                </a:solidFill>
                <a:latin typeface="Calibri" panose="020F0502020204030204" pitchFamily="34" charset="0"/>
                <a:ea typeface="Calibri" panose="020F0502020204030204" pitchFamily="34" charset="0"/>
                <a:cs typeface="Calibri" panose="020F0502020204030204" pitchFamily="34" charset="0"/>
              </a:rPr>
              <a:t>Agente1-RANDOM</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è l'agente che rispetto agli altri ha il comportamento peggiore in tutti i casi poiché posiziona in maniera totalmente casuale le bandierine e inoltre non sfrutta né le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fires</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e né eventuali info iniziali</a:t>
            </a:r>
          </a:p>
          <a:p>
            <a:pPr marL="285750" indent="-285750" algn="l">
              <a:buFont typeface="Wingdings" panose="05000000000000000000" pitchFamily="2" charset="2"/>
              <a:buChar char="v"/>
            </a:pPr>
            <a:r>
              <a:rPr lang="it-IT" b="1" i="1" u="sng" dirty="0">
                <a:solidFill>
                  <a:schemeClr val="bg2"/>
                </a:solidFill>
                <a:latin typeface="Calibri" panose="020F0502020204030204" pitchFamily="34" charset="0"/>
                <a:ea typeface="Calibri" panose="020F0502020204030204" pitchFamily="34" charset="0"/>
                <a:cs typeface="Calibri" panose="020F0502020204030204" pitchFamily="34" charset="0"/>
              </a:rPr>
              <a:t>Agente2</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è in grado di superare nettamente l'agente precedente sia nei casi in cui la conoscenza iniziale è assente e sia quando essa è presente</a:t>
            </a:r>
          </a:p>
          <a:p>
            <a:pPr marL="1143000" lvl="1">
              <a:buClr>
                <a:schemeClr val="bg1"/>
              </a:buClr>
              <a:buFont typeface="Wingdings" panose="05000000000000000000" pitchFamily="2" charset="2"/>
              <a:buChar char="§"/>
            </a:pPr>
            <a:r>
              <a:rPr lang="it-IT" sz="1600" i="1" dirty="0">
                <a:solidFill>
                  <a:schemeClr val="bg2"/>
                </a:solidFill>
                <a:latin typeface="Calibri" panose="020F0502020204030204" pitchFamily="34" charset="0"/>
                <a:ea typeface="Calibri" panose="020F0502020204030204" pitchFamily="34" charset="0"/>
                <a:cs typeface="Calibri" panose="020F0502020204030204" pitchFamily="34" charset="0"/>
              </a:rPr>
              <a:t>Sulla mappa1 all'aumentare della conoscenza iniziale continua a migliorare riuscendo ad ottenere uno score uguale a quello dell'agente-3 (con 3 celle conosciute) </a:t>
            </a:r>
          </a:p>
          <a:p>
            <a:pPr marL="1143000" lvl="1">
              <a:buClr>
                <a:schemeClr val="bg1"/>
              </a:buClr>
              <a:buFont typeface="Wingdings" panose="05000000000000000000" pitchFamily="2" charset="2"/>
              <a:buChar char="§"/>
            </a:pPr>
            <a:r>
              <a:rPr lang="it-IT" sz="1600" i="1" dirty="0">
                <a:solidFill>
                  <a:schemeClr val="bg2"/>
                </a:solidFill>
                <a:latin typeface="Calibri" panose="020F0502020204030204" pitchFamily="34" charset="0"/>
                <a:ea typeface="Calibri" panose="020F0502020204030204" pitchFamily="34" charset="0"/>
                <a:cs typeface="Calibri" panose="020F0502020204030204" pitchFamily="34" charset="0"/>
              </a:rPr>
              <a:t>Sulla mappa2 all'aumentare della conoscenza iniziale non è sempre in grado di riuscire a migliorare lo score finale (da 3 fatti iniziali a 5 fatti iniziali il suo score diminuisce)</a:t>
            </a:r>
          </a:p>
          <a:p>
            <a:pPr marL="285750" indent="-285750" algn="l">
              <a:buFont typeface="Wingdings" panose="05000000000000000000" pitchFamily="2" charset="2"/>
              <a:buChar char="v"/>
            </a:pPr>
            <a:r>
              <a:rPr lang="it-IT" b="1" i="1" u="sng" dirty="0">
                <a:solidFill>
                  <a:schemeClr val="bg2"/>
                </a:solidFill>
                <a:latin typeface="Calibri" panose="020F0502020204030204" pitchFamily="34" charset="0"/>
                <a:ea typeface="Calibri" panose="020F0502020204030204" pitchFamily="34" charset="0"/>
                <a:cs typeface="Calibri" panose="020F0502020204030204" pitchFamily="34" charset="0"/>
              </a:rPr>
              <a:t>Agente3</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è in grado di superare nettamente l'agente randomico e in </a:t>
            </a:r>
            <a:r>
              <a:rPr lang="it-IT" b="1" dirty="0">
                <a:solidFill>
                  <a:schemeClr val="bg2"/>
                </a:solidFill>
                <a:latin typeface="Calibri" panose="020F0502020204030204" pitchFamily="34" charset="0"/>
                <a:ea typeface="Calibri" panose="020F0502020204030204" pitchFamily="34" charset="0"/>
                <a:cs typeface="Calibri" panose="020F0502020204030204" pitchFamily="34" charset="0"/>
              </a:rPr>
              <a:t>4 configurazioni su 6 </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è riuscito a battere nettamente l'agente-2 considerando sia casi nei quali c'era della conoscenza iniziale e sia casi nei quali la conoscenza iniziale era assente</a:t>
            </a:r>
          </a:p>
          <a:p>
            <a:pPr marL="1143000" lvl="1">
              <a:buClr>
                <a:schemeClr val="bg1"/>
              </a:buClr>
              <a:buFont typeface="Wingdings" panose="05000000000000000000" pitchFamily="2" charset="2"/>
              <a:buChar char="§"/>
            </a:pPr>
            <a:r>
              <a:rPr lang="it-IT" sz="1600" i="1" dirty="0">
                <a:solidFill>
                  <a:schemeClr val="bg2"/>
                </a:solidFill>
                <a:latin typeface="Calibri" panose="020F0502020204030204" pitchFamily="34" charset="0"/>
                <a:ea typeface="Calibri" panose="020F0502020204030204" pitchFamily="34" charset="0"/>
                <a:cs typeface="Calibri" panose="020F0502020204030204" pitchFamily="34" charset="0"/>
              </a:rPr>
              <a:t>A differenza dell'agente-2, sia sulla mappa1 che sulla mappa2, all'aumentare della conoscenza iniziale continua a migliorare riuscendo ad ottenere uno score che è sempre maggiore o al più uguale a quello dell'agente-2</a:t>
            </a:r>
          </a:p>
          <a:p>
            <a:pPr marL="457200" lvl="1" indent="0">
              <a:buClr>
                <a:schemeClr val="bg1"/>
              </a:buClr>
              <a:buNone/>
            </a:pPr>
            <a:r>
              <a:rPr lang="it-IT" sz="1600" b="1" dirty="0">
                <a:solidFill>
                  <a:schemeClr val="bg2"/>
                </a:solidFill>
                <a:latin typeface="Calibri" panose="020F0502020204030204" pitchFamily="34" charset="0"/>
                <a:ea typeface="Calibri" panose="020F0502020204030204" pitchFamily="34" charset="0"/>
                <a:cs typeface="Calibri" panose="020F0502020204030204" pitchFamily="34" charset="0"/>
              </a:rPr>
              <a:t>	</a:t>
            </a:r>
          </a:p>
          <a:p>
            <a:pPr marL="457200" lvl="1" indent="0">
              <a:buClr>
                <a:schemeClr val="bg1"/>
              </a:buClr>
              <a:buNone/>
            </a:pPr>
            <a:r>
              <a:rPr lang="it-IT" sz="1600" b="1"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it-IT" sz="1600" b="1" u="sng" dirty="0">
                <a:solidFill>
                  <a:schemeClr val="bg2"/>
                </a:solidFill>
                <a:latin typeface="Calibri" panose="020F0502020204030204" pitchFamily="34" charset="0"/>
                <a:ea typeface="Calibri" panose="020F0502020204030204" pitchFamily="34" charset="0"/>
                <a:cs typeface="Calibri" panose="020F0502020204030204" pitchFamily="34" charset="0"/>
              </a:rPr>
              <a:t>Osservazioni</a:t>
            </a:r>
            <a:r>
              <a:rPr lang="it-IT" sz="1600" b="1" dirty="0">
                <a:solidFill>
                  <a:schemeClr val="bg2"/>
                </a:solidFill>
                <a:latin typeface="Calibri" panose="020F0502020204030204" pitchFamily="34" charset="0"/>
                <a:ea typeface="Calibri" panose="020F0502020204030204" pitchFamily="34" charset="0"/>
                <a:cs typeface="Calibri" panose="020F0502020204030204" pitchFamily="34" charset="0"/>
              </a:rPr>
              <a:t>:</a:t>
            </a:r>
          </a:p>
          <a:p>
            <a:pPr lvl="2">
              <a:buClr>
                <a:schemeClr val="bg1"/>
              </a:buClr>
              <a:buFont typeface="Wingdings" panose="05000000000000000000" pitchFamily="2" charset="2"/>
              <a:buChar char="Ø"/>
            </a:pP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Dall'analisi dei risultati ottenuti possiamo dire che la preferenza (euristica) sul posizionamento delle navi seguito dall'agente-3 risulta essere migliore rispetto a quella dell'agente-2</a:t>
            </a:r>
          </a:p>
          <a:p>
            <a:pPr lvl="2">
              <a:buClr>
                <a:schemeClr val="bg1"/>
              </a:buClr>
              <a:buFont typeface="Wingdings" panose="05000000000000000000" pitchFamily="2" charset="2"/>
              <a:buChar char="Ø"/>
            </a:pP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Sia l'agente-2 che l'agente-3 in quasi tutte le configurazioni testate hanno ottenuto performance migliori sulla mappa1, sintomo del fatto che la predisposizione centrale delle navi, dal punto di vista degli agenti, risulta essere più complessa da risolvere</a:t>
            </a:r>
          </a:p>
        </p:txBody>
      </p:sp>
    </p:spTree>
    <p:extLst>
      <p:ext uri="{BB962C8B-B14F-4D97-AF65-F5344CB8AC3E}">
        <p14:creationId xmlns:p14="http://schemas.microsoft.com/office/powerpoint/2010/main" val="988867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numero diapositiva 5">
            <a:extLst>
              <a:ext uri="{FF2B5EF4-FFF2-40B4-BE49-F238E27FC236}">
                <a16:creationId xmlns:a16="http://schemas.microsoft.com/office/drawing/2014/main" id="{531A0AA2-39D6-DED5-8449-5431ACB00499}"/>
              </a:ext>
            </a:extLst>
          </p:cNvPr>
          <p:cNvSpPr>
            <a:spLocks noGrp="1"/>
          </p:cNvSpPr>
          <p:nvPr>
            <p:ph type="sldNum" sz="quarter" idx="12"/>
          </p:nvPr>
        </p:nvSpPr>
        <p:spPr/>
        <p:txBody>
          <a:bodyPr/>
          <a:lstStyle/>
          <a:p>
            <a:fld id="{FE024F78-56A6-7740-B68D-8D4D026EDF3F}" type="slidenum">
              <a:rPr lang="en-US" smtClean="0"/>
              <a:pPr/>
              <a:t>35</a:t>
            </a:fld>
            <a:endParaRPr lang="en-US" dirty="0"/>
          </a:p>
        </p:txBody>
      </p:sp>
      <p:sp>
        <p:nvSpPr>
          <p:cNvPr id="8" name="Titolo 1">
            <a:extLst>
              <a:ext uri="{FF2B5EF4-FFF2-40B4-BE49-F238E27FC236}">
                <a16:creationId xmlns:a16="http://schemas.microsoft.com/office/drawing/2014/main" id="{AFAAE70D-57DB-5112-570C-ADD074D8B376}"/>
              </a:ext>
            </a:extLst>
          </p:cNvPr>
          <p:cNvSpPr>
            <a:spLocks noGrp="1"/>
          </p:cNvSpPr>
          <p:nvPr>
            <p:ph type="title"/>
          </p:nvPr>
        </p:nvSpPr>
        <p:spPr>
          <a:xfrm>
            <a:off x="849351" y="266678"/>
            <a:ext cx="10515600" cy="708108"/>
          </a:xfrm>
        </p:spPr>
        <p:txBody>
          <a:bodyPr/>
          <a:lstStyle/>
          <a:p>
            <a:r>
              <a:rPr lang="it-IT" dirty="0">
                <a:latin typeface="Calibri" panose="020F0502020204030204" pitchFamily="34" charset="0"/>
                <a:ea typeface="Calibri" panose="020F0502020204030204" pitchFamily="34" charset="0"/>
                <a:cs typeface="Calibri" panose="020F0502020204030204" pitchFamily="34" charset="0"/>
              </a:rPr>
              <a:t>Conclusioni-2</a:t>
            </a:r>
            <a:endParaRPr lang="en-US" dirty="0"/>
          </a:p>
        </p:txBody>
      </p:sp>
      <p:sp>
        <p:nvSpPr>
          <p:cNvPr id="9" name="Text Placeholder 3">
            <a:extLst>
              <a:ext uri="{FF2B5EF4-FFF2-40B4-BE49-F238E27FC236}">
                <a16:creationId xmlns:a16="http://schemas.microsoft.com/office/drawing/2014/main" id="{284A9CC1-CF70-9205-55B2-2551E1603525}"/>
              </a:ext>
            </a:extLst>
          </p:cNvPr>
          <p:cNvSpPr txBox="1">
            <a:spLocks/>
          </p:cNvSpPr>
          <p:nvPr/>
        </p:nvSpPr>
        <p:spPr>
          <a:xfrm>
            <a:off x="849350" y="820252"/>
            <a:ext cx="10632407" cy="578832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it-IT"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Text Placeholder 3">
            <a:extLst>
              <a:ext uri="{FF2B5EF4-FFF2-40B4-BE49-F238E27FC236}">
                <a16:creationId xmlns:a16="http://schemas.microsoft.com/office/drawing/2014/main" id="{26AB1EF5-01D0-1F0C-EFD4-CA0F0F625C54}"/>
              </a:ext>
            </a:extLst>
          </p:cNvPr>
          <p:cNvSpPr txBox="1">
            <a:spLocks/>
          </p:cNvSpPr>
          <p:nvPr/>
        </p:nvSpPr>
        <p:spPr>
          <a:xfrm>
            <a:off x="827049" y="1528360"/>
            <a:ext cx="11057121" cy="4697838"/>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Clr>
                <a:schemeClr val="bg1"/>
              </a:buClr>
              <a:buNone/>
            </a:pPr>
            <a:r>
              <a:rPr lang="it-IT" sz="1800" b="1" u="sng" dirty="0">
                <a:solidFill>
                  <a:schemeClr val="bg2"/>
                </a:solidFill>
                <a:latin typeface="Calibri" panose="020F0502020204030204" pitchFamily="34" charset="0"/>
                <a:ea typeface="Calibri" panose="020F0502020204030204" pitchFamily="34" charset="0"/>
                <a:cs typeface="Calibri" panose="020F0502020204030204" pitchFamily="34" charset="0"/>
              </a:rPr>
              <a:t>Limiti principali di Agente-2 e Agente-3:</a:t>
            </a:r>
          </a:p>
          <a:p>
            <a:pPr marL="457200" lvl="1" indent="0">
              <a:buClr>
                <a:schemeClr val="bg1"/>
              </a:buClr>
              <a:buNone/>
            </a:pPr>
            <a:endParaRPr lang="it-IT" sz="1800" b="1" u="sng"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lvl="1">
              <a:buClr>
                <a:schemeClr val="bg1"/>
              </a:buClr>
              <a:buFont typeface="Courier New" panose="02070309020205020404" pitchFamily="49" charset="0"/>
              <a:buChar char="o"/>
            </a:pP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Dopo aver eseguito un'</a:t>
            </a:r>
            <a:r>
              <a:rPr lang="it-IT" sz="1600"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(o una serie di </a:t>
            </a:r>
            <a:r>
              <a:rPr lang="it-IT" sz="1600"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consecutive), anche se non riescono a posizionare nessuna nave (perché le navi che gli agenti credono di dover ancora piazzare sono troppo grandi), non riposizionano le bandierine che avevano tolto e di conseguenza questa cosa potrebbe portarli ad abbassare il loro score finale (cancellazione bandierina posizionata correttamente).. </a:t>
            </a:r>
          </a:p>
          <a:p>
            <a:pPr lvl="1">
              <a:buClr>
                <a:schemeClr val="bg1"/>
              </a:buClr>
              <a:buFont typeface="Wingdings" panose="05000000000000000000" pitchFamily="2" charset="2"/>
              <a:buChar char="ü"/>
            </a:pP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Per risolvere questo problema si potrebbero aggiungere ulteriori regole all'interno dei gestori per riuscire a correggere questo comportamento</a:t>
            </a:r>
          </a:p>
          <a:p>
            <a:pPr lvl="1">
              <a:buClr>
                <a:schemeClr val="bg1"/>
              </a:buClr>
              <a:buFont typeface="Courier New" panose="02070309020205020404" pitchFamily="49" charset="0"/>
              <a:buChar char="o"/>
            </a:pPr>
            <a:endPar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lvl="1">
              <a:buClr>
                <a:schemeClr val="bg1"/>
              </a:buClr>
              <a:buFont typeface="Courier New" panose="02070309020205020404" pitchFamily="49" charset="0"/>
              <a:buChar char="o"/>
            </a:pP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Dopo aver eseguito una </a:t>
            </a:r>
            <a:r>
              <a:rPr lang="it-IT" sz="1600" dirty="0" err="1">
                <a:solidFill>
                  <a:schemeClr val="bg2"/>
                </a:solidFill>
                <a:latin typeface="Calibri" panose="020F0502020204030204" pitchFamily="34" charset="0"/>
                <a:ea typeface="Calibri" panose="020F0502020204030204" pitchFamily="34" charset="0"/>
                <a:cs typeface="Calibri" panose="020F0502020204030204" pitchFamily="34" charset="0"/>
              </a:rPr>
              <a:t>fire</a:t>
            </a: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e si scopre ad esempio un "</a:t>
            </a:r>
            <a:r>
              <a:rPr lang="it-IT" sz="1600" dirty="0" err="1">
                <a:solidFill>
                  <a:schemeClr val="bg2"/>
                </a:solidFill>
                <a:latin typeface="Calibri" panose="020F0502020204030204" pitchFamily="34" charset="0"/>
                <a:ea typeface="Calibri" panose="020F0502020204030204" pitchFamily="34" charset="0"/>
                <a:cs typeface="Calibri" panose="020F0502020204030204" pitchFamily="34" charset="0"/>
              </a:rPr>
              <a:t>left</a:t>
            </a: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se l'agente nella propria struttura interna, crede di poter posizionare, partendo da questa cella, solamente un incrociatore e una corazzata e queste due navi in realtà non può metterle perché a destra di quella </a:t>
            </a:r>
            <a:r>
              <a:rPr lang="it-IT" sz="1600" dirty="0" err="1">
                <a:solidFill>
                  <a:schemeClr val="bg2"/>
                </a:solidFill>
                <a:latin typeface="Calibri" panose="020F0502020204030204" pitchFamily="34" charset="0"/>
                <a:ea typeface="Calibri" panose="020F0502020204030204" pitchFamily="34" charset="0"/>
                <a:cs typeface="Calibri" panose="020F0502020204030204" pitchFamily="34" charset="0"/>
              </a:rPr>
              <a:t>cella_left</a:t>
            </a: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magari può essere posizionato solo il "</a:t>
            </a:r>
            <a:r>
              <a:rPr lang="it-IT" sz="1600" dirty="0" err="1">
                <a:solidFill>
                  <a:schemeClr val="bg2"/>
                </a:solidFill>
                <a:latin typeface="Calibri" panose="020F0502020204030204" pitchFamily="34" charset="0"/>
                <a:ea typeface="Calibri" panose="020F0502020204030204" pitchFamily="34" charset="0"/>
                <a:cs typeface="Calibri" panose="020F0502020204030204" pitchFamily="34" charset="0"/>
              </a:rPr>
              <a:t>right</a:t>
            </a: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allora poiché l'agente assume di aver già posizionato tutti i </a:t>
            </a:r>
            <a:r>
              <a:rPr lang="it-IT" sz="1600" dirty="0" err="1">
                <a:solidFill>
                  <a:schemeClr val="bg2"/>
                </a:solidFill>
                <a:latin typeface="Calibri" panose="020F0502020204030204" pitchFamily="34" charset="0"/>
                <a:ea typeface="Calibri" panose="020F0502020204030204" pitchFamily="34" charset="0"/>
                <a:cs typeface="Calibri" panose="020F0502020204030204" pitchFamily="34" charset="0"/>
              </a:rPr>
              <a:t>cacciatorpedinieri</a:t>
            </a: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non sarà in grado di posizionare nessuna nave. L'unica cosa che si limiterà a fare in questo caso sarà posizionare la bandierina in corrispondenza della </a:t>
            </a:r>
            <a:r>
              <a:rPr lang="it-IT" sz="1600" dirty="0" err="1">
                <a:solidFill>
                  <a:schemeClr val="bg2"/>
                </a:solidFill>
                <a:latin typeface="Calibri" panose="020F0502020204030204" pitchFamily="34" charset="0"/>
                <a:ea typeface="Calibri" panose="020F0502020204030204" pitchFamily="34" charset="0"/>
                <a:cs typeface="Calibri" panose="020F0502020204030204" pitchFamily="34" charset="0"/>
              </a:rPr>
              <a:t>cella_left</a:t>
            </a: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che ha scoperto.</a:t>
            </a:r>
          </a:p>
          <a:p>
            <a:pPr lvl="1">
              <a:buClr>
                <a:schemeClr val="bg1"/>
              </a:buClr>
              <a:buFont typeface="Wingdings" panose="05000000000000000000" pitchFamily="2" charset="2"/>
              <a:buChar char="ü"/>
            </a:pP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Per migliorare questo comportamento si potrebbero ad esempio aggiungere ulteriori regole all'interno dei gestori per poter permettere all'agente di poter scoprire e correggere un eventuale posizionamento errato ad esempio di uno dei </a:t>
            </a:r>
            <a:r>
              <a:rPr lang="it-IT" sz="1600" dirty="0" err="1">
                <a:solidFill>
                  <a:schemeClr val="bg2"/>
                </a:solidFill>
                <a:latin typeface="Calibri" panose="020F0502020204030204" pitchFamily="34" charset="0"/>
                <a:ea typeface="Calibri" panose="020F0502020204030204" pitchFamily="34" charset="0"/>
                <a:cs typeface="Calibri" panose="020F0502020204030204" pitchFamily="34" charset="0"/>
              </a:rPr>
              <a:t>cacciatorpedinieri</a:t>
            </a:r>
            <a:r>
              <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rPr>
              <a:t> che aveva già posizionato in precedenza</a:t>
            </a:r>
          </a:p>
          <a:p>
            <a:pPr marL="457200" lvl="1" indent="0">
              <a:buClr>
                <a:schemeClr val="bg1"/>
              </a:buClr>
              <a:buNone/>
            </a:pPr>
            <a:endParaRPr lang="it-IT" sz="1600"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8095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1" y="1776861"/>
            <a:ext cx="9140971" cy="1406285"/>
          </a:xfrm>
        </p:spPr>
        <p:txBody>
          <a:bodyPr/>
          <a:lstStyle/>
          <a:p>
            <a:r>
              <a:rPr lang="en-US" sz="4800" dirty="0" err="1"/>
              <a:t>Grazie</a:t>
            </a:r>
            <a:r>
              <a:rPr lang="en-US" sz="4800" dirty="0"/>
              <a:t> per </a:t>
            </a:r>
            <a:r>
              <a:rPr lang="en-US" sz="4800" dirty="0" err="1"/>
              <a:t>l'attenzione</a:t>
            </a:r>
            <a:endParaRPr lang="en-US" sz="4800"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36</a:t>
            </a:fld>
            <a:endParaRPr lang="en-US" dirty="0"/>
          </a:p>
        </p:txBody>
      </p:sp>
      <p:cxnSp>
        <p:nvCxnSpPr>
          <p:cNvPr id="5" name="Straight Connector 7">
            <a:extLst>
              <a:ext uri="{FF2B5EF4-FFF2-40B4-BE49-F238E27FC236}">
                <a16:creationId xmlns:a16="http://schemas.microsoft.com/office/drawing/2014/main" id="{9A3705FE-6198-A699-3E3F-78E0B27A63C6}"/>
              </a:ext>
              <a:ext uri="{C183D7F6-B498-43B3-948B-1728B52AA6E4}">
                <adec:decorative xmlns:adec="http://schemas.microsoft.com/office/drawing/2017/decorative" val="1"/>
              </a:ext>
            </a:extLst>
          </p:cNvPr>
          <p:cNvCxnSpPr>
            <a:cxnSpLocks/>
          </p:cNvCxnSpPr>
          <p:nvPr/>
        </p:nvCxnSpPr>
        <p:spPr>
          <a:xfrm>
            <a:off x="5359086" y="2456201"/>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002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err="1"/>
              <a:t>Vincoli</a:t>
            </a:r>
            <a:r>
              <a:rPr lang="en-US" dirty="0"/>
              <a:t> da </a:t>
            </a:r>
            <a:r>
              <a:rPr lang="en-US" dirty="0" err="1"/>
              <a:t>rispettare</a:t>
            </a:r>
            <a:endParaRPr lang="en-US" dirty="0"/>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17" name="Text Placeholder 3">
            <a:extLst>
              <a:ext uri="{FF2B5EF4-FFF2-40B4-BE49-F238E27FC236}">
                <a16:creationId xmlns:a16="http://schemas.microsoft.com/office/drawing/2014/main" id="{034B3030-BBCB-6AB1-B1A0-78D2CE224AAF}"/>
              </a:ext>
            </a:extLst>
          </p:cNvPr>
          <p:cNvSpPr txBox="1">
            <a:spLocks/>
          </p:cNvSpPr>
          <p:nvPr/>
        </p:nvSpPr>
        <p:spPr>
          <a:xfrm>
            <a:off x="1572612" y="2151529"/>
            <a:ext cx="10112881" cy="4085757"/>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Courier New" panose="02070309020205020404" pitchFamily="49" charset="0"/>
              <a:buChar char="o"/>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Deve esserci almeno una cella libera (cioè con dell’acqua) tra due navi.</a:t>
            </a:r>
          </a:p>
          <a:p>
            <a:pPr marL="285750" indent="-285750" algn="l">
              <a:buFont typeface="Courier New" panose="02070309020205020404" pitchFamily="49" charset="0"/>
              <a:buChar char="o"/>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Le azioni eseguibili dal giocatore sono: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fire</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guess</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e solve.</a:t>
            </a:r>
          </a:p>
          <a:p>
            <a:pPr marL="285750" indent="-285750" algn="l">
              <a:buFont typeface="Courier New" panose="02070309020205020404" pitchFamily="49" charset="0"/>
              <a:buChar char="o"/>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Numero di azioni: 5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fies</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20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guess</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1 solve</a:t>
            </a:r>
          </a:p>
          <a:p>
            <a:pPr algn="l"/>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Ove:</a:t>
            </a:r>
          </a:p>
          <a:p>
            <a:pPr marL="285750" indent="-285750" algn="l">
              <a:buFont typeface="Wingdings" panose="05000000000000000000" pitchFamily="2" charset="2"/>
              <a:buChar char="Ø"/>
            </a:pP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Fire: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permette</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di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vedere</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il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contenuto</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di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una</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cella</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x,y</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a:t>
            </a:r>
          </a:p>
          <a:p>
            <a:pPr marL="285750" indent="-285750" algn="l">
              <a:buFont typeface="Wingdings" panose="05000000000000000000" pitchFamily="2" charset="2"/>
              <a:buChar char="Ø"/>
            </a:pP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Guess: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permette</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di far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indicare</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al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sistema</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esperto</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la possible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presenta</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di un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pezzo</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di nave in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una</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cella</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x,y</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a:t>
            </a:r>
          </a:p>
          <a:p>
            <a:pPr marL="285750" indent="-285750" algn="l">
              <a:buFont typeface="Wingdings" panose="05000000000000000000" pitchFamily="2" charset="2"/>
              <a:buChar char="Ø"/>
            </a:pP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Unguess</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permette</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di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ritrattare</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il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posizionamento</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di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una</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bandierina</a:t>
            </a:r>
            <a:endParaRPr lang="en-US" dirty="0">
              <a:solidFill>
                <a:schemeClr val="bg2"/>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Ø"/>
            </a:pP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Solve: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permette</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al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sistema</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esparto di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poter</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richiedere</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la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terminazione</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chemeClr val="bg2"/>
                </a:solidFill>
                <a:latin typeface="Calibri" panose="020F0502020204030204" pitchFamily="34" charset="0"/>
                <a:ea typeface="Calibri" panose="020F0502020204030204" pitchFamily="34" charset="0"/>
                <a:cs typeface="Calibri" panose="020F0502020204030204" pitchFamily="34" charset="0"/>
              </a:rPr>
              <a:t>della</a:t>
            </a:r>
            <a:r>
              <a:rPr lang="en-US" dirty="0">
                <a:solidFill>
                  <a:schemeClr val="bg2"/>
                </a:solidFill>
                <a:latin typeface="Calibri" panose="020F0502020204030204" pitchFamily="34" charset="0"/>
                <a:ea typeface="Calibri" panose="020F0502020204030204" pitchFamily="34" charset="0"/>
                <a:cs typeface="Calibri" panose="020F0502020204030204" pitchFamily="34" charset="0"/>
              </a:rPr>
              <a:t> partita</a:t>
            </a:r>
          </a:p>
          <a:p>
            <a:pPr algn="l"/>
            <a:endParaRPr lang="en-US" dirty="0">
              <a:solidFill>
                <a:schemeClr val="bg2"/>
              </a:solidFill>
            </a:endParaRPr>
          </a:p>
        </p:txBody>
      </p:sp>
    </p:spTree>
    <p:extLst>
      <p:ext uri="{BB962C8B-B14F-4D97-AF65-F5344CB8AC3E}">
        <p14:creationId xmlns:p14="http://schemas.microsoft.com/office/powerpoint/2010/main" val="3049025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DEB00A-2030-7241-16B2-C12E2800F680}"/>
              </a:ext>
            </a:extLst>
          </p:cNvPr>
          <p:cNvSpPr>
            <a:spLocks noGrp="1"/>
          </p:cNvSpPr>
          <p:nvPr>
            <p:ph type="title"/>
          </p:nvPr>
        </p:nvSpPr>
        <p:spPr>
          <a:xfrm>
            <a:off x="849351" y="365126"/>
            <a:ext cx="10515600" cy="1050948"/>
          </a:xfrm>
        </p:spPr>
        <p:txBody>
          <a:bodyPr/>
          <a:lstStyle/>
          <a:p>
            <a:r>
              <a:rPr lang="en-US" dirty="0" err="1"/>
              <a:t>Introduzione</a:t>
            </a:r>
            <a:endParaRPr lang="en-US" dirty="0"/>
          </a:p>
        </p:txBody>
      </p:sp>
      <p:sp>
        <p:nvSpPr>
          <p:cNvPr id="8" name="Slide Number Placeholder 7">
            <a:extLst>
              <a:ext uri="{FF2B5EF4-FFF2-40B4-BE49-F238E27FC236}">
                <a16:creationId xmlns:a16="http://schemas.microsoft.com/office/drawing/2014/main" id="{53640CD6-1CBD-4FBE-258B-28D1D8091A61}"/>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5" name="Text Placeholder 3">
            <a:extLst>
              <a:ext uri="{FF2B5EF4-FFF2-40B4-BE49-F238E27FC236}">
                <a16:creationId xmlns:a16="http://schemas.microsoft.com/office/drawing/2014/main" id="{9A3FEA6B-4DFB-D65E-FE82-91932DD4BF2D}"/>
              </a:ext>
            </a:extLst>
          </p:cNvPr>
          <p:cNvSpPr txBox="1">
            <a:spLocks/>
          </p:cNvSpPr>
          <p:nvPr/>
        </p:nvSpPr>
        <p:spPr>
          <a:xfrm>
            <a:off x="849351" y="1667435"/>
            <a:ext cx="10112881" cy="4085757"/>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Sono stati creati 3 agenti:</a:t>
            </a:r>
          </a:p>
          <a:p>
            <a:pPr marL="285750" indent="-285750" algn="l">
              <a:buFont typeface="Wingdings" panose="05000000000000000000" pitchFamily="2" charset="2"/>
              <a:buChar char="v"/>
            </a:pPr>
            <a:r>
              <a:rPr lang="it-IT" b="1" i="1" u="sng" dirty="0">
                <a:solidFill>
                  <a:schemeClr val="bg2"/>
                </a:solidFill>
                <a:latin typeface="Calibri" panose="020F0502020204030204" pitchFamily="34" charset="0"/>
                <a:ea typeface="Calibri" panose="020F0502020204030204" pitchFamily="34" charset="0"/>
                <a:cs typeface="Calibri" panose="020F0502020204030204" pitchFamily="34" charset="0"/>
              </a:rPr>
              <a:t>Agente1-RANDOM</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è un agente che è stato creato per essere utilizzato sostanzialmente come BASELINE poiché esso di fatti non implementa una vera e propria strategia "intelligente" ma quello andrà a fare sarà posizionare in maniera del tutto casuale le bandierine a disposizione fino a quando queste non verranno terminate senza sfruttare minimamente eventuali informazioni di partenza.</a:t>
            </a:r>
          </a:p>
          <a:p>
            <a:pPr marL="285750" indent="-285750" algn="l">
              <a:buFont typeface="Wingdings" panose="05000000000000000000" pitchFamily="2" charset="2"/>
              <a:buChar char="v"/>
            </a:pPr>
            <a:r>
              <a:rPr lang="it-IT" b="1" i="1" u="sng" dirty="0">
                <a:solidFill>
                  <a:schemeClr val="bg2"/>
                </a:solidFill>
                <a:latin typeface="Calibri" panose="020F0502020204030204" pitchFamily="34" charset="0"/>
                <a:ea typeface="Calibri" panose="020F0502020204030204" pitchFamily="34" charset="0"/>
                <a:cs typeface="Calibri" panose="020F0502020204030204" pitchFamily="34" charset="0"/>
              </a:rPr>
              <a:t>Agente2</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è un agente che è in grado di sfruttare anche eventuali informazioni di partenza e che utilizza una strategia di piazzamento delle bandierine più complessa che è suddivisa in 2 fasi.</a:t>
            </a:r>
          </a:p>
          <a:p>
            <a:pPr marL="285750" indent="-285750" algn="l">
              <a:buFont typeface="Wingdings" panose="05000000000000000000" pitchFamily="2" charset="2"/>
              <a:buChar char="v"/>
            </a:pPr>
            <a:r>
              <a:rPr lang="it-IT" b="1" i="1" u="sng" dirty="0">
                <a:solidFill>
                  <a:schemeClr val="bg2"/>
                </a:solidFill>
                <a:latin typeface="Calibri" panose="020F0502020204030204" pitchFamily="34" charset="0"/>
                <a:ea typeface="Calibri" panose="020F0502020204030204" pitchFamily="34" charset="0"/>
                <a:cs typeface="Calibri" panose="020F0502020204030204" pitchFamily="34" charset="0"/>
              </a:rPr>
              <a:t>Agente3</a:t>
            </a: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è una variante dell'agente precedente in quanto assegna una priorità diversa alle navi che cercherà di posizionare all'interno della griglia.</a:t>
            </a:r>
          </a:p>
        </p:txBody>
      </p:sp>
    </p:spTree>
    <p:extLst>
      <p:ext uri="{BB962C8B-B14F-4D97-AF65-F5344CB8AC3E}">
        <p14:creationId xmlns:p14="http://schemas.microsoft.com/office/powerpoint/2010/main" val="1250634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CBB8563D-9F14-0290-827F-923575943D8F}"/>
              </a:ext>
            </a:extLst>
          </p:cNvPr>
          <p:cNvSpPr>
            <a:spLocks noGrp="1"/>
          </p:cNvSpPr>
          <p:nvPr>
            <p:ph type="sldNum" sz="quarter" idx="12"/>
          </p:nvPr>
        </p:nvSpPr>
        <p:spPr>
          <a:xfrm>
            <a:off x="8839047" y="6174166"/>
            <a:ext cx="2743200" cy="365125"/>
          </a:xfrm>
        </p:spPr>
        <p:txBody>
          <a:bodyPr/>
          <a:lstStyle/>
          <a:p>
            <a:fld id="{FE024F78-56A6-7740-B68D-8D4D026EDF3F}" type="slidenum">
              <a:rPr lang="en-US" smtClean="0"/>
              <a:pPr/>
              <a:t>6</a:t>
            </a:fld>
            <a:endParaRPr lang="en-US" dirty="0"/>
          </a:p>
        </p:txBody>
      </p:sp>
      <p:sp>
        <p:nvSpPr>
          <p:cNvPr id="7" name="Titolo 2">
            <a:extLst>
              <a:ext uri="{FF2B5EF4-FFF2-40B4-BE49-F238E27FC236}">
                <a16:creationId xmlns:a16="http://schemas.microsoft.com/office/drawing/2014/main" id="{617C2BC9-A9F1-8568-8EAC-249450C8D431}"/>
              </a:ext>
            </a:extLst>
          </p:cNvPr>
          <p:cNvSpPr>
            <a:spLocks noGrp="1"/>
          </p:cNvSpPr>
          <p:nvPr>
            <p:ph type="title"/>
          </p:nvPr>
        </p:nvSpPr>
        <p:spPr>
          <a:xfrm>
            <a:off x="849351" y="278120"/>
            <a:ext cx="10515600" cy="869194"/>
          </a:xfrm>
        </p:spPr>
        <p:txBody>
          <a:bodyPr/>
          <a:lstStyle/>
          <a:p>
            <a:r>
              <a:rPr lang="en-US" dirty="0"/>
              <a:t>Agente1-Random</a:t>
            </a:r>
          </a:p>
        </p:txBody>
      </p:sp>
      <p:sp>
        <p:nvSpPr>
          <p:cNvPr id="10" name="Text Placeholder 3">
            <a:extLst>
              <a:ext uri="{FF2B5EF4-FFF2-40B4-BE49-F238E27FC236}">
                <a16:creationId xmlns:a16="http://schemas.microsoft.com/office/drawing/2014/main" id="{B74254AD-1AE4-52DF-4587-AF79BEE57F50}"/>
              </a:ext>
            </a:extLst>
          </p:cNvPr>
          <p:cNvSpPr txBox="1">
            <a:spLocks/>
          </p:cNvSpPr>
          <p:nvPr/>
        </p:nvSpPr>
        <p:spPr>
          <a:xfrm>
            <a:off x="849351" y="1295764"/>
            <a:ext cx="5128755" cy="86919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gn="l">
              <a:buFont typeface="Wingdings" panose="05000000000000000000" pitchFamily="2" charset="2"/>
              <a:buChar char="Ø"/>
            </a:pPr>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Tutte la logica di funzionamento dell'agente è inserita all'interno del modulo AGENT</a:t>
            </a:r>
          </a:p>
        </p:txBody>
      </p:sp>
      <p:pic>
        <p:nvPicPr>
          <p:cNvPr id="12" name="Immagine 11" descr="Immagine che contiene testo, schermata, software&#10;&#10;Descrizione generata automaticamente">
            <a:extLst>
              <a:ext uri="{FF2B5EF4-FFF2-40B4-BE49-F238E27FC236}">
                <a16:creationId xmlns:a16="http://schemas.microsoft.com/office/drawing/2014/main" id="{19E04AF5-2E86-9D8A-BAFC-9B3B4A2886DC}"/>
              </a:ext>
            </a:extLst>
          </p:cNvPr>
          <p:cNvPicPr>
            <a:picLocks noChangeAspect="1"/>
          </p:cNvPicPr>
          <p:nvPr/>
        </p:nvPicPr>
        <p:blipFill>
          <a:blip r:embed="rId2"/>
          <a:stretch>
            <a:fillRect/>
          </a:stretch>
        </p:blipFill>
        <p:spPr>
          <a:xfrm>
            <a:off x="420934" y="2975761"/>
            <a:ext cx="4771050" cy="2294979"/>
          </a:xfrm>
          <a:prstGeom prst="rect">
            <a:avLst/>
          </a:prstGeom>
        </p:spPr>
      </p:pic>
      <p:graphicFrame>
        <p:nvGraphicFramePr>
          <p:cNvPr id="13" name="Table 7">
            <a:extLst>
              <a:ext uri="{FF2B5EF4-FFF2-40B4-BE49-F238E27FC236}">
                <a16:creationId xmlns:a16="http://schemas.microsoft.com/office/drawing/2014/main" id="{A027A983-2CC3-5AFC-5324-CE9C772DC2BB}"/>
              </a:ext>
            </a:extLst>
          </p:cNvPr>
          <p:cNvGraphicFramePr>
            <a:graphicFrameLocks/>
          </p:cNvGraphicFramePr>
          <p:nvPr>
            <p:extLst>
              <p:ext uri="{D42A27DB-BD31-4B8C-83A1-F6EECF244321}">
                <p14:modId xmlns:p14="http://schemas.microsoft.com/office/powerpoint/2010/main" val="2076725072"/>
              </p:ext>
            </p:extLst>
          </p:nvPr>
        </p:nvGraphicFramePr>
        <p:xfrm>
          <a:off x="5362570" y="3743053"/>
          <a:ext cx="6408496" cy="2972934"/>
        </p:xfrm>
        <a:graphic>
          <a:graphicData uri="http://schemas.openxmlformats.org/drawingml/2006/table">
            <a:tbl>
              <a:tblPr firstRow="1" bandRow="1">
                <a:tableStyleId>{5C22544A-7EE6-4342-B048-85BDC9FD1C3A}</a:tableStyleId>
              </a:tblPr>
              <a:tblGrid>
                <a:gridCol w="3472834">
                  <a:extLst>
                    <a:ext uri="{9D8B030D-6E8A-4147-A177-3AD203B41FA5}">
                      <a16:colId xmlns:a16="http://schemas.microsoft.com/office/drawing/2014/main" val="1886700380"/>
                    </a:ext>
                  </a:extLst>
                </a:gridCol>
                <a:gridCol w="2935662">
                  <a:extLst>
                    <a:ext uri="{9D8B030D-6E8A-4147-A177-3AD203B41FA5}">
                      <a16:colId xmlns:a16="http://schemas.microsoft.com/office/drawing/2014/main" val="132993793"/>
                    </a:ext>
                  </a:extLst>
                </a:gridCol>
              </a:tblGrid>
              <a:tr h="496925">
                <a:tc>
                  <a:txBody>
                    <a:bodyPr/>
                    <a:lstStyle/>
                    <a:p>
                      <a:pPr algn="ctr"/>
                      <a:r>
                        <a:rPr lang="it-IT" sz="1600" dirty="0">
                          <a:latin typeface="Arial Nova" panose="020B0504020202020204" pitchFamily="34" charset="0"/>
                        </a:rPr>
                        <a:t>Nome regola</a:t>
                      </a:r>
                      <a:endParaRPr lang="en-US" sz="1600" dirty="0">
                        <a:latin typeface="Arial Nova" panose="020B050402020202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err="1">
                          <a:latin typeface="Arial Nova" panose="020B0504020202020204" pitchFamily="34" charset="0"/>
                          <a:cs typeface="Biome" panose="020B0503030204020804" pitchFamily="34" charset="0"/>
                        </a:rPr>
                        <a:t>Descrizione</a:t>
                      </a:r>
                      <a:endParaRPr lang="en-US" sz="1600" dirty="0">
                        <a:latin typeface="Arial Nova" panose="020B0504020202020204" pitchFamily="34" charset="0"/>
                        <a:cs typeface="Biome" panose="020B05030302040208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alpha val="25000"/>
                      </a:schemeClr>
                    </a:solidFill>
                  </a:tcPr>
                </a:tc>
                <a:extLst>
                  <a:ext uri="{0D108BD9-81ED-4DB2-BD59-A6C34878D82A}">
                    <a16:rowId xmlns:a16="http://schemas.microsoft.com/office/drawing/2014/main" val="532076292"/>
                  </a:ext>
                </a:extLst>
              </a:tr>
              <a:tr h="1165369">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genera_guess_cella</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Genera tramite l'ausilio della funzione </a:t>
                      </a:r>
                      <a:r>
                        <a:rPr lang="it-IT" sz="1000" dirty="0" err="1">
                          <a:solidFill>
                            <a:schemeClr val="bg1"/>
                          </a:solidFill>
                          <a:latin typeface="Arial Nova" panose="020B0504020202020204" pitchFamily="34" charset="0"/>
                        </a:rPr>
                        <a:t>built</a:t>
                      </a:r>
                      <a:r>
                        <a:rPr lang="it-IT" sz="1000" dirty="0">
                          <a:solidFill>
                            <a:schemeClr val="bg1"/>
                          </a:solidFill>
                          <a:latin typeface="Arial Nova" panose="020B0504020202020204" pitchFamily="34" charset="0"/>
                        </a:rPr>
                        <a:t>-in "random" la coordinata x e la coordinata y della cella sulla quale verrà richiesta la </a:t>
                      </a:r>
                      <a:r>
                        <a:rPr lang="it-IT" sz="1000" dirty="0" err="1">
                          <a:solidFill>
                            <a:schemeClr val="bg1"/>
                          </a:solidFill>
                          <a:latin typeface="Arial Nova" panose="020B0504020202020204" pitchFamily="34" charset="0"/>
                        </a:rPr>
                        <a:t>guess</a:t>
                      </a:r>
                      <a:r>
                        <a:rPr lang="it-IT" sz="1000" dirty="0">
                          <a:solidFill>
                            <a:schemeClr val="bg1"/>
                          </a:solidFill>
                          <a:latin typeface="Arial Nova" panose="020B0504020202020204" pitchFamily="34" charset="0"/>
                        </a:rPr>
                        <a:t>.</a:t>
                      </a:r>
                      <a:endParaRPr lang="en-US" sz="1000"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3739874031"/>
                  </a:ext>
                </a:extLst>
              </a:tr>
              <a:tr h="1165369">
                <a:tc>
                  <a:txBody>
                    <a:bodyPr/>
                    <a:lstStyle/>
                    <a:p>
                      <a:r>
                        <a:rPr lang="it-IT" sz="1600" b="0" kern="12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eseguo_guess</a:t>
                      </a:r>
                      <a:endParaRPr lang="it-IT" sz="1600" b="0" kern="12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anchor="ctr">
                    <a:lnL w="635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tc>
                  <a:txBody>
                    <a:bodyPr/>
                    <a:lstStyle/>
                    <a:p>
                      <a:pPr algn="ctr"/>
                      <a:r>
                        <a:rPr lang="it-IT" sz="1000" dirty="0">
                          <a:solidFill>
                            <a:schemeClr val="bg1"/>
                          </a:solidFill>
                          <a:latin typeface="Arial Nova" panose="020B0504020202020204" pitchFamily="34" charset="0"/>
                        </a:rPr>
                        <a:t>Scatta non appena la regola precedente non avrà generato una cella(</a:t>
                      </a:r>
                      <a:r>
                        <a:rPr lang="it-IT" sz="1000" dirty="0" err="1">
                          <a:solidFill>
                            <a:schemeClr val="bg1"/>
                          </a:solidFill>
                          <a:latin typeface="Arial Nova" panose="020B0504020202020204" pitchFamily="34" charset="0"/>
                        </a:rPr>
                        <a:t>x,y</a:t>
                      </a:r>
                      <a:r>
                        <a:rPr lang="it-IT" sz="1000" dirty="0">
                          <a:solidFill>
                            <a:schemeClr val="bg1"/>
                          </a:solidFill>
                          <a:latin typeface="Arial Nova" panose="020B0504020202020204" pitchFamily="34" charset="0"/>
                        </a:rPr>
                        <a:t>) sulla quale è possibile richiedere la </a:t>
                      </a:r>
                      <a:r>
                        <a:rPr lang="it-IT" sz="1000" dirty="0" err="1">
                          <a:solidFill>
                            <a:schemeClr val="bg1"/>
                          </a:solidFill>
                          <a:latin typeface="Arial Nova" panose="020B0504020202020204" pitchFamily="34" charset="0"/>
                        </a:rPr>
                        <a:t>guess</a:t>
                      </a:r>
                      <a:r>
                        <a:rPr lang="it-IT" sz="1000" dirty="0">
                          <a:solidFill>
                            <a:schemeClr val="bg1"/>
                          </a:solidFill>
                          <a:latin typeface="Arial Nova" panose="020B0504020202020204" pitchFamily="34" charset="0"/>
                        </a:rPr>
                        <a:t> e quando andrà in </a:t>
                      </a:r>
                      <a:r>
                        <a:rPr lang="it-IT" sz="1000" b="1" dirty="0">
                          <a:solidFill>
                            <a:schemeClr val="bg1"/>
                          </a:solidFill>
                          <a:latin typeface="Arial Nova" panose="020B0504020202020204" pitchFamily="34" charset="0"/>
                        </a:rPr>
                        <a:t>esecuzione farà l'</a:t>
                      </a:r>
                      <a:r>
                        <a:rPr lang="it-IT" sz="1000" b="1" dirty="0" err="1">
                          <a:solidFill>
                            <a:schemeClr val="bg1"/>
                          </a:solidFill>
                          <a:latin typeface="Arial Nova" panose="020B0504020202020204" pitchFamily="34" charset="0"/>
                        </a:rPr>
                        <a:t>assert</a:t>
                      </a:r>
                      <a:r>
                        <a:rPr lang="it-IT" sz="1000" b="1" dirty="0">
                          <a:solidFill>
                            <a:schemeClr val="bg1"/>
                          </a:solidFill>
                          <a:latin typeface="Arial Nova" panose="020B0504020202020204" pitchFamily="34" charset="0"/>
                        </a:rPr>
                        <a:t> dell'azione </a:t>
                      </a:r>
                      <a:r>
                        <a:rPr lang="it-IT" sz="1000" b="1" dirty="0" err="1">
                          <a:solidFill>
                            <a:schemeClr val="bg1"/>
                          </a:solidFill>
                          <a:latin typeface="Arial Nova" panose="020B0504020202020204" pitchFamily="34" charset="0"/>
                        </a:rPr>
                        <a:t>guess</a:t>
                      </a:r>
                      <a:r>
                        <a:rPr lang="it-IT" sz="1000" b="1" dirty="0">
                          <a:solidFill>
                            <a:schemeClr val="bg1"/>
                          </a:solidFill>
                          <a:latin typeface="Arial Nova" panose="020B0504020202020204" pitchFamily="34" charset="0"/>
                        </a:rPr>
                        <a:t> richiesta e </a:t>
                      </a:r>
                      <a:r>
                        <a:rPr lang="it-IT" sz="1000" b="1" dirty="0" err="1">
                          <a:solidFill>
                            <a:schemeClr val="bg1"/>
                          </a:solidFill>
                          <a:latin typeface="Arial Nova" panose="020B0504020202020204" pitchFamily="34" charset="0"/>
                        </a:rPr>
                        <a:t>dopodichè</a:t>
                      </a:r>
                      <a:r>
                        <a:rPr lang="it-IT" sz="1000" b="1" dirty="0">
                          <a:solidFill>
                            <a:schemeClr val="bg1"/>
                          </a:solidFill>
                          <a:latin typeface="Arial Nova" panose="020B0504020202020204" pitchFamily="34" charset="0"/>
                        </a:rPr>
                        <a:t> farà il pop del modulo AGENT in modo tale da permettere all'ambiente di poter posizionare la bandierina nella cella(</a:t>
                      </a:r>
                      <a:r>
                        <a:rPr lang="it-IT" sz="1000" b="1" dirty="0" err="1">
                          <a:solidFill>
                            <a:schemeClr val="bg1"/>
                          </a:solidFill>
                          <a:latin typeface="Arial Nova" panose="020B0504020202020204" pitchFamily="34" charset="0"/>
                        </a:rPr>
                        <a:t>x,y</a:t>
                      </a:r>
                      <a:r>
                        <a:rPr lang="it-IT" sz="1000" b="1" dirty="0">
                          <a:solidFill>
                            <a:schemeClr val="bg1"/>
                          </a:solidFill>
                          <a:latin typeface="Arial Nova" panose="020B0504020202020204" pitchFamily="34" charset="0"/>
                        </a:rPr>
                        <a:t>)</a:t>
                      </a:r>
                      <a:endParaRPr lang="en-US" sz="1000" b="1" dirty="0">
                        <a:solidFill>
                          <a:schemeClr val="bg1"/>
                        </a:solidFill>
                        <a:latin typeface="Arial Nova" panose="020B05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alpha val="25000"/>
                      </a:schemeClr>
                    </a:solidFill>
                  </a:tcPr>
                </a:tc>
                <a:extLst>
                  <a:ext uri="{0D108BD9-81ED-4DB2-BD59-A6C34878D82A}">
                    <a16:rowId xmlns:a16="http://schemas.microsoft.com/office/drawing/2014/main" val="2598480482"/>
                  </a:ext>
                </a:extLst>
              </a:tr>
            </a:tbl>
          </a:graphicData>
        </a:graphic>
      </p:graphicFrame>
      <p:sp>
        <p:nvSpPr>
          <p:cNvPr id="14" name="Text Placeholder 3">
            <a:extLst>
              <a:ext uri="{FF2B5EF4-FFF2-40B4-BE49-F238E27FC236}">
                <a16:creationId xmlns:a16="http://schemas.microsoft.com/office/drawing/2014/main" id="{BDC062E8-7D86-4478-531A-E345632B4694}"/>
              </a:ext>
            </a:extLst>
          </p:cNvPr>
          <p:cNvSpPr txBox="1">
            <a:spLocks/>
          </p:cNvSpPr>
          <p:nvPr/>
        </p:nvSpPr>
        <p:spPr>
          <a:xfrm>
            <a:off x="7576441" y="3238176"/>
            <a:ext cx="1981628" cy="54781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Regole di </a:t>
            </a:r>
            <a:r>
              <a:rPr lang="it-IT" dirty="0" err="1">
                <a:solidFill>
                  <a:schemeClr val="bg2"/>
                </a:solidFill>
                <a:latin typeface="Calibri" panose="020F0502020204030204" pitchFamily="34" charset="0"/>
                <a:ea typeface="Calibri" panose="020F0502020204030204" pitchFamily="34" charset="0"/>
                <a:cs typeface="Calibri" panose="020F0502020204030204" pitchFamily="34" charset="0"/>
              </a:rPr>
              <a:t>experties</a:t>
            </a:r>
            <a:endParaRPr lang="it-IT" dirty="0">
              <a:solidFill>
                <a:schemeClr val="bg2"/>
              </a:solidFill>
              <a:latin typeface="Calibri" panose="020F0502020204030204" pitchFamily="34" charset="0"/>
              <a:ea typeface="Calibri" panose="020F0502020204030204" pitchFamily="34" charset="0"/>
              <a:cs typeface="Calibri" panose="020F0502020204030204" pitchFamily="34" charset="0"/>
            </a:endParaRPr>
          </a:p>
        </p:txBody>
      </p:sp>
      <p:sp>
        <p:nvSpPr>
          <p:cNvPr id="15" name="Text Placeholder 3">
            <a:extLst>
              <a:ext uri="{FF2B5EF4-FFF2-40B4-BE49-F238E27FC236}">
                <a16:creationId xmlns:a16="http://schemas.microsoft.com/office/drawing/2014/main" id="{BABB6EEE-5DF4-0E85-08BF-713B7872991B}"/>
              </a:ext>
            </a:extLst>
          </p:cNvPr>
          <p:cNvSpPr txBox="1">
            <a:spLocks/>
          </p:cNvSpPr>
          <p:nvPr/>
        </p:nvSpPr>
        <p:spPr>
          <a:xfrm>
            <a:off x="2172320" y="2516426"/>
            <a:ext cx="1981628" cy="547814"/>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Templates</a:t>
            </a:r>
          </a:p>
        </p:txBody>
      </p:sp>
    </p:spTree>
    <p:extLst>
      <p:ext uri="{BB962C8B-B14F-4D97-AF65-F5344CB8AC3E}">
        <p14:creationId xmlns:p14="http://schemas.microsoft.com/office/powerpoint/2010/main" val="2114524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C6EB65F-C394-43C5-B5F8-F5A41102ED10}"/>
              </a:ext>
            </a:extLst>
          </p:cNvPr>
          <p:cNvSpPr>
            <a:spLocks noGrp="1"/>
          </p:cNvSpPr>
          <p:nvPr>
            <p:ph type="title"/>
          </p:nvPr>
        </p:nvSpPr>
        <p:spPr>
          <a:xfrm>
            <a:off x="849351" y="365125"/>
            <a:ext cx="10515600" cy="1092739"/>
          </a:xfrm>
        </p:spPr>
        <p:txBody>
          <a:bodyPr/>
          <a:lstStyle/>
          <a:p>
            <a:r>
              <a:rPr lang="en-US" dirty="0"/>
              <a:t>Agente-2 </a:t>
            </a:r>
            <a:r>
              <a:rPr lang="en-US" dirty="0" err="1"/>
              <a:t>Modellazione</a:t>
            </a:r>
            <a:r>
              <a:rPr lang="en-US" dirty="0"/>
              <a:t> </a:t>
            </a:r>
            <a:r>
              <a:rPr lang="en-US" dirty="0" err="1"/>
              <a:t>della</a:t>
            </a:r>
            <a:r>
              <a:rPr lang="en-US" dirty="0"/>
              <a:t> </a:t>
            </a:r>
            <a:r>
              <a:rPr lang="en-US" dirty="0" err="1"/>
              <a:t>conoscenza</a:t>
            </a:r>
            <a:endParaRPr lang="en-US" dirty="0"/>
          </a:p>
        </p:txBody>
      </p:sp>
      <p:sp>
        <p:nvSpPr>
          <p:cNvPr id="5" name="Segnaposto numero diapositiva 4">
            <a:extLst>
              <a:ext uri="{FF2B5EF4-FFF2-40B4-BE49-F238E27FC236}">
                <a16:creationId xmlns:a16="http://schemas.microsoft.com/office/drawing/2014/main" id="{E78D66C0-3EDB-804F-6061-527B55A054EB}"/>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
        <p:nvSpPr>
          <p:cNvPr id="8" name="Text Placeholder 3">
            <a:extLst>
              <a:ext uri="{FF2B5EF4-FFF2-40B4-BE49-F238E27FC236}">
                <a16:creationId xmlns:a16="http://schemas.microsoft.com/office/drawing/2014/main" id="{31B55093-A2FF-F5F6-4340-E389FA5A319B}"/>
              </a:ext>
            </a:extLst>
          </p:cNvPr>
          <p:cNvSpPr txBox="1">
            <a:spLocks/>
          </p:cNvSpPr>
          <p:nvPr/>
        </p:nvSpPr>
        <p:spPr>
          <a:xfrm>
            <a:off x="849351" y="1682089"/>
            <a:ext cx="10112881" cy="5046515"/>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b="1" i="1" u="sng" dirty="0">
                <a:solidFill>
                  <a:schemeClr val="bg2"/>
                </a:solidFill>
              </a:rPr>
              <a:t>Fatti non ordinati presenti nel modulo AGENT:</a:t>
            </a:r>
          </a:p>
          <a:p>
            <a:pPr marL="285750" indent="-285750" algn="l">
              <a:buFont typeface="Wingdings" panose="05000000000000000000" pitchFamily="2" charset="2"/>
              <a:buChar char="q"/>
            </a:pPr>
            <a:r>
              <a:rPr lang="en-US"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k-per-row-</a:t>
            </a:r>
            <a:r>
              <a:rPr lang="en-US"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e </a:t>
            </a:r>
            <a:r>
              <a:rPr lang="en-US"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k-per-col-</a:t>
            </a:r>
            <a:r>
              <a:rPr lang="en-US"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b="1"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utili</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per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sapere</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il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numero</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di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in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riga</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colonna</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dall'agente</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p>
          <a:p>
            <a:pPr marL="285750" indent="-285750" algn="l">
              <a:buFont typeface="Wingdings" panose="05000000000000000000" pitchFamily="2" charset="2"/>
              <a:buChar char="q"/>
            </a:pPr>
            <a:r>
              <a:rPr lang="en-US" b="1"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k_cell_agent</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per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ricordare</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in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quali</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celle</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sono</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state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posizionate</a:t>
            </a:r>
            <a:r>
              <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rPr>
              <a:t> le </a:t>
            </a:r>
            <a:r>
              <a:rPr lang="en-US" b="0" dirty="0" err="1">
                <a:solidFill>
                  <a:srgbClr val="CCCCCC"/>
                </a:solidFill>
                <a:effectLst/>
                <a:latin typeface="Calibri" panose="020F0502020204030204" pitchFamily="34" charset="0"/>
                <a:ea typeface="Calibri" panose="020F0502020204030204" pitchFamily="34" charset="0"/>
                <a:cs typeface="Calibri" panose="020F0502020204030204" pitchFamily="34" charset="0"/>
              </a:rPr>
              <a:t>bandierine</a:t>
            </a:r>
            <a:endPar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q"/>
            </a:pP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corazzata</a:t>
            </a:r>
            <a:r>
              <a:rPr lang="en-US"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incrociatori</a:t>
            </a:r>
            <a:r>
              <a:rPr lang="en-US"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cacciatorpedinieri</a:t>
            </a:r>
            <a:r>
              <a:rPr lang="en-US"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sottomarini</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per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ricordare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quali</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navi</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fanno</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riferimento</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le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bandierine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posizionate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dall'agente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e per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sapere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quante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navi</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di un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certo</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tipo</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ancora</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devono</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essere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piazzate</a:t>
            </a:r>
            <a:endParaRPr lang="en-US" dirty="0">
              <a:solidFill>
                <a:srgbClr val="CCCCCC"/>
              </a:solidFill>
              <a:latin typeface="Calibri" panose="020F0502020204030204" pitchFamily="34" charset="0"/>
              <a:ea typeface="Calibri" panose="020F0502020204030204" pitchFamily="34" charset="0"/>
              <a:cs typeface="Calibri" panose="020F0502020204030204" pitchFamily="34" charset="0"/>
            </a:endParaRPr>
          </a:p>
          <a:p>
            <a:pPr algn="l"/>
            <a:endParaRPr lang="en-US" dirty="0">
              <a:solidFill>
                <a:srgbClr val="CCCCCC"/>
              </a:solidFill>
              <a:latin typeface="Calibri" panose="020F0502020204030204" pitchFamily="34" charset="0"/>
              <a:ea typeface="Calibri" panose="020F0502020204030204" pitchFamily="34" charset="0"/>
              <a:cs typeface="Calibri" panose="020F0502020204030204" pitchFamily="34" charset="0"/>
            </a:endParaRPr>
          </a:p>
          <a:p>
            <a:pPr algn="l"/>
            <a:endParaRPr lang="en-US" dirty="0">
              <a:solidFill>
                <a:srgbClr val="CCCCCC"/>
              </a:solidFill>
              <a:latin typeface="Calibri" panose="020F0502020204030204" pitchFamily="34" charset="0"/>
              <a:ea typeface="Calibri" panose="020F0502020204030204" pitchFamily="34" charset="0"/>
              <a:cs typeface="Calibri" panose="020F0502020204030204" pitchFamily="34" charset="0"/>
            </a:endParaRPr>
          </a:p>
          <a:p>
            <a:pPr algn="l"/>
            <a:endParaRPr lang="en-US" dirty="0">
              <a:solidFill>
                <a:srgbClr val="CCCCCC"/>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q"/>
            </a:pP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nave_piazzata_gestore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per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permettere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ad AGENT di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poter</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capire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se uno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dei</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gestori</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ha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piazzato</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o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meno</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una</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nave</a:t>
            </a:r>
          </a:p>
          <a:p>
            <a:pPr marL="285750" indent="-285750" algn="l">
              <a:buFont typeface="Wingdings" panose="05000000000000000000" pitchFamily="2" charset="2"/>
              <a:buChar char="q"/>
            </a:pP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cella_middle</a:t>
            </a:r>
            <a:r>
              <a:rPr lang="en-US"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cella_bot</a:t>
            </a:r>
            <a:r>
              <a:rPr lang="en-US"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cella_top</a:t>
            </a:r>
            <a:r>
              <a:rPr lang="en-US"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cella_left</a:t>
            </a:r>
            <a:r>
              <a:rPr lang="en-US"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cella_right</a:t>
            </a:r>
            <a:r>
              <a:rPr lang="en-US" b="1"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b="1" dirty="0" err="1">
                <a:solidFill>
                  <a:srgbClr val="CCCCCC"/>
                </a:solidFill>
                <a:latin typeface="Calibri" panose="020F0502020204030204" pitchFamily="34" charset="0"/>
                <a:ea typeface="Calibri" panose="020F0502020204030204" pitchFamily="34" charset="0"/>
                <a:cs typeface="Calibri" panose="020F0502020204030204" pitchFamily="34" charset="0"/>
              </a:rPr>
              <a:t>cella_water</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per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sapere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quale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tipo</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di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fatto</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iniziale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bisognerà</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gestire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e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quindi</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di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conseguenza</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quale modulo-</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gestore</a:t>
            </a:r>
            <a:r>
              <a:rPr lang="en-US" dirty="0">
                <a:solidFill>
                  <a:srgbClr val="CCCCCC"/>
                </a:solidFill>
                <a:latin typeface="Calibri" panose="020F0502020204030204" pitchFamily="34" charset="0"/>
                <a:ea typeface="Calibri" panose="020F0502020204030204" pitchFamily="34" charset="0"/>
                <a:cs typeface="Calibri" panose="020F0502020204030204" pitchFamily="34" charset="0"/>
              </a:rPr>
              <a:t> </a:t>
            </a:r>
            <a:r>
              <a:rPr lang="en-US" dirty="0" err="1">
                <a:solidFill>
                  <a:srgbClr val="CCCCCC"/>
                </a:solidFill>
                <a:latin typeface="Calibri" panose="020F0502020204030204" pitchFamily="34" charset="0"/>
                <a:ea typeface="Calibri" panose="020F0502020204030204" pitchFamily="34" charset="0"/>
                <a:cs typeface="Calibri" panose="020F0502020204030204" pitchFamily="34" charset="0"/>
              </a:rPr>
              <a:t>invocare</a:t>
            </a:r>
            <a:endParaRPr lang="en-US" dirty="0">
              <a:solidFill>
                <a:srgbClr val="CCCCCC"/>
              </a:solidFill>
              <a:latin typeface="Calibri" panose="020F0502020204030204" pitchFamily="34" charset="0"/>
              <a:ea typeface="Calibri" panose="020F0502020204030204" pitchFamily="34" charset="0"/>
              <a:cs typeface="Calibri" panose="020F0502020204030204" pitchFamily="34" charset="0"/>
            </a:endParaRPr>
          </a:p>
          <a:p>
            <a:pPr marL="285750" indent="-285750" algn="l">
              <a:buFont typeface="Wingdings" panose="05000000000000000000" pitchFamily="2" charset="2"/>
              <a:buChar char="q"/>
            </a:pPr>
            <a:endParaRPr lang="en-US" b="0" dirty="0">
              <a:solidFill>
                <a:srgbClr val="CCCCCC"/>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dirty="0">
              <a:solidFill>
                <a:schemeClr val="bg2"/>
              </a:solidFill>
            </a:endParaRPr>
          </a:p>
        </p:txBody>
      </p:sp>
      <p:pic>
        <p:nvPicPr>
          <p:cNvPr id="4" name="Immagine 3" descr="Immagine che contiene testo, schermata, Carattere&#10;&#10;Descrizione generata automaticamente">
            <a:extLst>
              <a:ext uri="{FF2B5EF4-FFF2-40B4-BE49-F238E27FC236}">
                <a16:creationId xmlns:a16="http://schemas.microsoft.com/office/drawing/2014/main" id="{8AC77215-EF80-DD30-971C-9F74C0537CAE}"/>
              </a:ext>
            </a:extLst>
          </p:cNvPr>
          <p:cNvPicPr>
            <a:picLocks noChangeAspect="1"/>
          </p:cNvPicPr>
          <p:nvPr/>
        </p:nvPicPr>
        <p:blipFill>
          <a:blip r:embed="rId2"/>
          <a:stretch>
            <a:fillRect/>
          </a:stretch>
        </p:blipFill>
        <p:spPr>
          <a:xfrm>
            <a:off x="1229768" y="4179278"/>
            <a:ext cx="4803194" cy="1194979"/>
          </a:xfrm>
          <a:prstGeom prst="rect">
            <a:avLst/>
          </a:prstGeom>
        </p:spPr>
      </p:pic>
    </p:spTree>
    <p:extLst>
      <p:ext uri="{BB962C8B-B14F-4D97-AF65-F5344CB8AC3E}">
        <p14:creationId xmlns:p14="http://schemas.microsoft.com/office/powerpoint/2010/main" val="1549008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78B6A01-5CD0-C080-08DE-E8C976F2193E}"/>
              </a:ext>
            </a:extLst>
          </p:cNvPr>
          <p:cNvSpPr>
            <a:spLocks noGrp="1"/>
          </p:cNvSpPr>
          <p:nvPr>
            <p:ph type="title"/>
          </p:nvPr>
        </p:nvSpPr>
        <p:spPr>
          <a:xfrm>
            <a:off x="849351" y="266677"/>
            <a:ext cx="10382241" cy="1013483"/>
          </a:xfrm>
        </p:spPr>
        <p:txBody>
          <a:bodyPr/>
          <a:lstStyle/>
          <a:p>
            <a:r>
              <a:rPr lang="en-US" dirty="0"/>
              <a:t>Agente-2 Fase1</a:t>
            </a:r>
          </a:p>
        </p:txBody>
      </p:sp>
      <p:sp>
        <p:nvSpPr>
          <p:cNvPr id="8" name="Slide Number Placeholder 7">
            <a:extLst>
              <a:ext uri="{FF2B5EF4-FFF2-40B4-BE49-F238E27FC236}">
                <a16:creationId xmlns:a16="http://schemas.microsoft.com/office/drawing/2014/main" id="{18AF1A45-96E7-8AE8-20C9-11D4E158F93C}"/>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
        <p:nvSpPr>
          <p:cNvPr id="6" name="Text Placeholder 3">
            <a:extLst>
              <a:ext uri="{FF2B5EF4-FFF2-40B4-BE49-F238E27FC236}">
                <a16:creationId xmlns:a16="http://schemas.microsoft.com/office/drawing/2014/main" id="{D9166AF1-88C2-785E-4249-9F7396D98AEC}"/>
              </a:ext>
            </a:extLst>
          </p:cNvPr>
          <p:cNvSpPr txBox="1">
            <a:spLocks/>
          </p:cNvSpPr>
          <p:nvPr/>
        </p:nvSpPr>
        <p:spPr>
          <a:xfrm>
            <a:off x="849351" y="1280161"/>
            <a:ext cx="10112881" cy="3084806"/>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solidFill>
                  <a:schemeClr val="bg2"/>
                </a:solidFill>
              </a:rPr>
              <a:t>All'interno del modulo AGENT vengono scanditi tutti i fatti iniziali secondo questo ordinamento:</a:t>
            </a:r>
          </a:p>
          <a:p>
            <a:pPr marL="742950" lvl="1" indent="-285750">
              <a:lnSpc>
                <a:spcPct val="107000"/>
              </a:lnSpc>
              <a:buFont typeface="Courier New" panose="02070309020205020404" pitchFamily="49" charset="0"/>
              <a:buChar char="o"/>
            </a:pPr>
            <a:r>
              <a:rPr lang="it-IT" sz="1800" b="1" dirty="0">
                <a:effectLst/>
                <a:latin typeface="Calibri" panose="020F0502020204030204" pitchFamily="34" charset="0"/>
                <a:ea typeface="Calibri" panose="020F0502020204030204" pitchFamily="34" charset="0"/>
                <a:cs typeface="Arial" panose="020B0604020202020204" pitchFamily="34" charset="0"/>
              </a:rPr>
              <a:t>sub(</a:t>
            </a:r>
            <a:r>
              <a:rPr lang="it-IT" sz="1800" b="1" dirty="0" err="1">
                <a:effectLst/>
                <a:latin typeface="Calibri" panose="020F0502020204030204" pitchFamily="34" charset="0"/>
                <a:ea typeface="Calibri" panose="020F0502020204030204" pitchFamily="34" charset="0"/>
                <a:cs typeface="Arial" panose="020B0604020202020204" pitchFamily="34" charset="0"/>
              </a:rPr>
              <a:t>x,y</a:t>
            </a:r>
            <a:r>
              <a:rPr lang="it-IT" sz="1800" b="1" dirty="0">
                <a:effectLst/>
                <a:latin typeface="Calibri" panose="020F0502020204030204" pitchFamily="34" charset="0"/>
                <a:ea typeface="Calibri" panose="020F0502020204030204" pitchFamily="34" charset="0"/>
                <a:cs typeface="Arial" panose="020B0604020202020204" pitchFamily="34" charset="0"/>
              </a:rPr>
              <a:t>), (in questo caso si posiziona subito la bandierina richiamando l’ENV)</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it-IT" sz="1800" b="1" dirty="0">
                <a:effectLst/>
                <a:latin typeface="Calibri" panose="020F0502020204030204" pitchFamily="34" charset="0"/>
                <a:ea typeface="Calibri" panose="020F0502020204030204" pitchFamily="34" charset="0"/>
                <a:cs typeface="Arial" panose="020B0604020202020204" pitchFamily="34" charset="0"/>
              </a:rPr>
              <a:t>top(</a:t>
            </a:r>
            <a:r>
              <a:rPr lang="it-IT" sz="1800" b="1" dirty="0" err="1">
                <a:effectLst/>
                <a:latin typeface="Calibri" panose="020F0502020204030204" pitchFamily="34" charset="0"/>
                <a:ea typeface="Calibri" panose="020F0502020204030204" pitchFamily="34" charset="0"/>
                <a:cs typeface="Arial" panose="020B0604020202020204" pitchFamily="34" charset="0"/>
              </a:rPr>
              <a:t>x,y</a:t>
            </a:r>
            <a:r>
              <a:rPr lang="it-IT" sz="1800" b="1"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it-IT" sz="1800" b="1" dirty="0">
                <a:effectLst/>
                <a:latin typeface="Calibri" panose="020F0502020204030204" pitchFamily="34" charset="0"/>
                <a:ea typeface="Calibri" panose="020F0502020204030204" pitchFamily="34" charset="0"/>
                <a:cs typeface="Arial" panose="020B0604020202020204" pitchFamily="34" charset="0"/>
              </a:rPr>
              <a:t>bot(</a:t>
            </a:r>
            <a:r>
              <a:rPr lang="it-IT" sz="1800" b="1" dirty="0" err="1">
                <a:effectLst/>
                <a:latin typeface="Calibri" panose="020F0502020204030204" pitchFamily="34" charset="0"/>
                <a:ea typeface="Calibri" panose="020F0502020204030204" pitchFamily="34" charset="0"/>
                <a:cs typeface="Arial" panose="020B0604020202020204" pitchFamily="34" charset="0"/>
              </a:rPr>
              <a:t>x,y</a:t>
            </a:r>
            <a:r>
              <a:rPr lang="it-IT" sz="1800" b="1"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it-IT" sz="1800" b="1" dirty="0" err="1">
                <a:effectLst/>
                <a:latin typeface="Calibri" panose="020F0502020204030204" pitchFamily="34" charset="0"/>
                <a:ea typeface="Calibri" panose="020F0502020204030204" pitchFamily="34" charset="0"/>
                <a:cs typeface="Arial" panose="020B0604020202020204" pitchFamily="34" charset="0"/>
              </a:rPr>
              <a:t>left</a:t>
            </a:r>
            <a:r>
              <a:rPr lang="it-IT" sz="1800" b="1" dirty="0">
                <a:effectLst/>
                <a:latin typeface="Calibri" panose="020F0502020204030204" pitchFamily="34" charset="0"/>
                <a:ea typeface="Calibri" panose="020F0502020204030204" pitchFamily="34" charset="0"/>
                <a:cs typeface="Arial" panose="020B0604020202020204" pitchFamily="34" charset="0"/>
              </a:rPr>
              <a:t>(</a:t>
            </a:r>
            <a:r>
              <a:rPr lang="it-IT" sz="1800" b="1" dirty="0" err="1">
                <a:effectLst/>
                <a:latin typeface="Calibri" panose="020F0502020204030204" pitchFamily="34" charset="0"/>
                <a:ea typeface="Calibri" panose="020F0502020204030204" pitchFamily="34" charset="0"/>
                <a:cs typeface="Arial" panose="020B0604020202020204" pitchFamily="34" charset="0"/>
              </a:rPr>
              <a:t>x,y</a:t>
            </a:r>
            <a:r>
              <a:rPr lang="it-IT" sz="1800" b="1"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it-IT" sz="1800" b="1" dirty="0" err="1">
                <a:effectLst/>
                <a:latin typeface="Calibri" panose="020F0502020204030204" pitchFamily="34" charset="0"/>
                <a:ea typeface="Calibri" panose="020F0502020204030204" pitchFamily="34" charset="0"/>
                <a:cs typeface="Arial" panose="020B0604020202020204" pitchFamily="34" charset="0"/>
              </a:rPr>
              <a:t>right</a:t>
            </a:r>
            <a:r>
              <a:rPr lang="it-IT" sz="1800" b="1" dirty="0">
                <a:effectLst/>
                <a:latin typeface="Calibri" panose="020F0502020204030204" pitchFamily="34" charset="0"/>
                <a:ea typeface="Calibri" panose="020F0502020204030204" pitchFamily="34" charset="0"/>
                <a:cs typeface="Arial" panose="020B0604020202020204" pitchFamily="34" charset="0"/>
              </a:rPr>
              <a:t>(</a:t>
            </a:r>
            <a:r>
              <a:rPr lang="it-IT" sz="1800" b="1" dirty="0" err="1">
                <a:effectLst/>
                <a:latin typeface="Calibri" panose="020F0502020204030204" pitchFamily="34" charset="0"/>
                <a:ea typeface="Calibri" panose="020F0502020204030204" pitchFamily="34" charset="0"/>
                <a:cs typeface="Arial" panose="020B0604020202020204" pitchFamily="34" charset="0"/>
              </a:rPr>
              <a:t>x,y</a:t>
            </a:r>
            <a:r>
              <a:rPr lang="it-IT" sz="1800" b="1"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buFont typeface="Courier New" panose="02070309020205020404" pitchFamily="49" charset="0"/>
              <a:buChar char="o"/>
            </a:pPr>
            <a:r>
              <a:rPr lang="it-IT" sz="1800" b="1" dirty="0">
                <a:effectLst/>
                <a:latin typeface="Calibri" panose="020F0502020204030204" pitchFamily="34" charset="0"/>
                <a:ea typeface="Calibri" panose="020F0502020204030204" pitchFamily="34" charset="0"/>
                <a:cs typeface="Arial" panose="020B0604020202020204" pitchFamily="34" charset="0"/>
              </a:rPr>
              <a:t>middle(</a:t>
            </a:r>
            <a:r>
              <a:rPr lang="it-IT" sz="1800" b="1" dirty="0" err="1">
                <a:effectLst/>
                <a:latin typeface="Calibri" panose="020F0502020204030204" pitchFamily="34" charset="0"/>
                <a:ea typeface="Calibri" panose="020F0502020204030204" pitchFamily="34" charset="0"/>
                <a:cs typeface="Arial" panose="020B0604020202020204" pitchFamily="34" charset="0"/>
              </a:rPr>
              <a:t>x,y</a:t>
            </a:r>
            <a:r>
              <a:rPr lang="it-IT" sz="1800" b="1"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742950" lvl="1" indent="-285750">
              <a:lnSpc>
                <a:spcPct val="107000"/>
              </a:lnSpc>
              <a:spcAft>
                <a:spcPts val="800"/>
              </a:spcAft>
              <a:buFont typeface="Courier New" panose="02070309020205020404" pitchFamily="49" charset="0"/>
              <a:buChar char="o"/>
            </a:pPr>
            <a:r>
              <a:rPr lang="it-IT" sz="1800" b="1" dirty="0">
                <a:effectLst/>
                <a:latin typeface="Calibri" panose="020F0502020204030204" pitchFamily="34" charset="0"/>
                <a:ea typeface="Calibri" panose="020F0502020204030204" pitchFamily="34" charset="0"/>
                <a:cs typeface="Arial" panose="020B0604020202020204" pitchFamily="34" charset="0"/>
              </a:rPr>
              <a:t>water(</a:t>
            </a:r>
            <a:r>
              <a:rPr lang="it-IT" sz="1800" b="1" dirty="0" err="1">
                <a:effectLst/>
                <a:latin typeface="Calibri" panose="020F0502020204030204" pitchFamily="34" charset="0"/>
                <a:ea typeface="Calibri" panose="020F0502020204030204" pitchFamily="34" charset="0"/>
                <a:cs typeface="Arial" panose="020B0604020202020204" pitchFamily="34" charset="0"/>
              </a:rPr>
              <a:t>x,y</a:t>
            </a:r>
            <a:r>
              <a:rPr lang="it-IT" sz="1800" b="1" dirty="0">
                <a:effectLst/>
                <a:latin typeface="Calibri" panose="020F0502020204030204" pitchFamily="34" charset="0"/>
                <a:ea typeface="Calibri" panose="020F0502020204030204" pitchFamily="34" charset="0"/>
                <a:cs typeface="Arial" panose="020B0604020202020204" pitchFamily="34" charset="0"/>
              </a:rPr>
              <a:t>) </a:t>
            </a:r>
          </a:p>
          <a:p>
            <a:pPr marL="457200" lvl="1" indent="0">
              <a:lnSpc>
                <a:spcPct val="107000"/>
              </a:lnSpc>
              <a:spcAft>
                <a:spcPts val="800"/>
              </a:spcAft>
              <a:buNone/>
            </a:pPr>
            <a:endParaRPr lang="en-US" sz="1800" b="1" dirty="0">
              <a:latin typeface="Calibri" panose="020F0502020204030204" pitchFamily="34" charset="0"/>
              <a:ea typeface="Calibri" panose="020F0502020204030204" pitchFamily="34" charset="0"/>
              <a:cs typeface="Arial" panose="020B0604020202020204" pitchFamily="34" charset="0"/>
            </a:endParaRPr>
          </a:p>
          <a:p>
            <a:pPr marL="457200" lvl="1" indent="0">
              <a:lnSpc>
                <a:spcPct val="107000"/>
              </a:lnSpc>
              <a:spcAft>
                <a:spcPts val="800"/>
              </a:spcAft>
              <a:buNone/>
            </a:pPr>
            <a:endParaRPr lang="it-IT" sz="1800" b="1" dirty="0">
              <a:effectLst/>
              <a:latin typeface="Calibri" panose="020F0502020204030204" pitchFamily="34" charset="0"/>
              <a:ea typeface="Calibri" panose="020F0502020204030204" pitchFamily="34" charset="0"/>
              <a:cs typeface="Arial" panose="020B0604020202020204" pitchFamily="34" charset="0"/>
            </a:endParaRPr>
          </a:p>
        </p:txBody>
      </p:sp>
      <p:sp>
        <p:nvSpPr>
          <p:cNvPr id="9" name="Text Placeholder 3">
            <a:extLst>
              <a:ext uri="{FF2B5EF4-FFF2-40B4-BE49-F238E27FC236}">
                <a16:creationId xmlns:a16="http://schemas.microsoft.com/office/drawing/2014/main" id="{31584750-74BA-C1D8-7B8F-9B32BBBA3959}"/>
              </a:ext>
            </a:extLst>
          </p:cNvPr>
          <p:cNvSpPr txBox="1">
            <a:spLocks/>
          </p:cNvSpPr>
          <p:nvPr/>
        </p:nvSpPr>
        <p:spPr>
          <a:xfrm>
            <a:off x="760211" y="4289628"/>
            <a:ext cx="10582438" cy="1936569"/>
          </a:xfrm>
          <a:prstGeom prst="rect">
            <a:avLst/>
          </a:prstGeom>
        </p:spPr>
        <p:txBody>
          <a:bodyPr vert="horz" lIns="91440" tIns="45720" rIns="91440" bIns="45720" rtlCol="0" anchor="t">
            <a:noAutofit/>
          </a:bodyPr>
          <a:lstStyle>
            <a:lvl1pPr marL="0" indent="0" algn="ctr" defTabSz="914400" rtl="0" eaLnBrk="1" latinLnBrk="0" hangingPunct="1">
              <a:lnSpc>
                <a:spcPct val="140000"/>
              </a:lnSpc>
              <a:spcBef>
                <a:spcPts val="1000"/>
              </a:spcBef>
              <a:buFontTx/>
              <a:buNone/>
              <a:defRPr sz="1600" kern="1200">
                <a:solidFill>
                  <a:schemeClr val="bg1"/>
                </a:solidFill>
                <a:latin typeface="+mn-lt"/>
                <a:ea typeface="+mn-ea"/>
                <a:cs typeface="Arial" panose="020B06040202020202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it-IT" dirty="0">
                <a:solidFill>
                  <a:schemeClr val="bg2"/>
                </a:solidFill>
                <a:latin typeface="Calibri" panose="020F0502020204030204" pitchFamily="34" charset="0"/>
                <a:ea typeface="Calibri" panose="020F0502020204030204" pitchFamily="34" charset="0"/>
                <a:cs typeface="Calibri" panose="020F0502020204030204" pitchFamily="34" charset="0"/>
              </a:rPr>
              <a:t>- Ogni volta che viene letto un nuovo fatto iniziale, il modulo AGENT posizionerà in cima al Focus il modulo-gestore che si preoccuperà di gestire quel determinato fatto iniziale </a:t>
            </a:r>
            <a:endParaRPr lang="en-US" b="1" dirty="0">
              <a:latin typeface="Calibri" panose="020F0502020204030204" pitchFamily="34" charset="0"/>
              <a:ea typeface="Calibri" panose="020F0502020204030204" pitchFamily="34" charset="0"/>
              <a:cs typeface="Calibri" panose="020F0502020204030204" pitchFamily="34" charset="0"/>
            </a:endParaRPr>
          </a:p>
          <a:p>
            <a:pPr marL="457200" lvl="1" indent="0">
              <a:lnSpc>
                <a:spcPct val="107000"/>
              </a:lnSpc>
              <a:spcAft>
                <a:spcPts val="800"/>
              </a:spcAft>
              <a:buNone/>
            </a:pPr>
            <a:endParaRPr lang="it-IT" sz="1800" b="1"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864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numero diapositiva 4">
            <a:extLst>
              <a:ext uri="{FF2B5EF4-FFF2-40B4-BE49-F238E27FC236}">
                <a16:creationId xmlns:a16="http://schemas.microsoft.com/office/drawing/2014/main" id="{6E261533-AF9E-1868-CB33-8D26D5569477}"/>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
        <p:nvSpPr>
          <p:cNvPr id="19" name="Rettangolo 18">
            <a:extLst>
              <a:ext uri="{FF2B5EF4-FFF2-40B4-BE49-F238E27FC236}">
                <a16:creationId xmlns:a16="http://schemas.microsoft.com/office/drawing/2014/main" id="{46FB6549-4B83-B950-2E9F-CFD698903781}"/>
              </a:ext>
            </a:extLst>
          </p:cNvPr>
          <p:cNvSpPr/>
          <p:nvPr/>
        </p:nvSpPr>
        <p:spPr>
          <a:xfrm>
            <a:off x="563741" y="1348671"/>
            <a:ext cx="2069431" cy="1082842"/>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Modulo AGENT</a:t>
            </a:r>
          </a:p>
          <a:p>
            <a:pPr algn="ctr"/>
            <a:r>
              <a:rPr lang="it-IT" dirty="0"/>
              <a:t>Middle(</a:t>
            </a:r>
            <a:r>
              <a:rPr lang="it-IT" dirty="0" err="1"/>
              <a:t>x,y</a:t>
            </a:r>
            <a:r>
              <a:rPr lang="it-IT" dirty="0"/>
              <a:t>)</a:t>
            </a:r>
            <a:endParaRPr lang="en-US" dirty="0"/>
          </a:p>
        </p:txBody>
      </p:sp>
      <p:sp>
        <p:nvSpPr>
          <p:cNvPr id="20" name="Rettangolo 19">
            <a:extLst>
              <a:ext uri="{FF2B5EF4-FFF2-40B4-BE49-F238E27FC236}">
                <a16:creationId xmlns:a16="http://schemas.microsoft.com/office/drawing/2014/main" id="{DE08A6E1-9A99-AD37-2C27-6B21F7401854}"/>
              </a:ext>
            </a:extLst>
          </p:cNvPr>
          <p:cNvSpPr/>
          <p:nvPr/>
        </p:nvSpPr>
        <p:spPr>
          <a:xfrm>
            <a:off x="651632" y="2887980"/>
            <a:ext cx="1925053" cy="733926"/>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GestoreMiddle</a:t>
            </a:r>
            <a:endParaRPr lang="en-US" dirty="0"/>
          </a:p>
        </p:txBody>
      </p:sp>
      <p:cxnSp>
        <p:nvCxnSpPr>
          <p:cNvPr id="22" name="Connettore 2 21">
            <a:extLst>
              <a:ext uri="{FF2B5EF4-FFF2-40B4-BE49-F238E27FC236}">
                <a16:creationId xmlns:a16="http://schemas.microsoft.com/office/drawing/2014/main" id="{CA29B806-2DB2-53C2-5913-967C10AE0966}"/>
              </a:ext>
            </a:extLst>
          </p:cNvPr>
          <p:cNvCxnSpPr>
            <a:cxnSpLocks/>
          </p:cNvCxnSpPr>
          <p:nvPr/>
        </p:nvCxnSpPr>
        <p:spPr>
          <a:xfrm>
            <a:off x="1570381" y="2431513"/>
            <a:ext cx="0" cy="4812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Rettangolo 25">
            <a:extLst>
              <a:ext uri="{FF2B5EF4-FFF2-40B4-BE49-F238E27FC236}">
                <a16:creationId xmlns:a16="http://schemas.microsoft.com/office/drawing/2014/main" id="{350033ED-436A-4ECD-97AE-7194FC898150}"/>
              </a:ext>
            </a:extLst>
          </p:cNvPr>
          <p:cNvSpPr/>
          <p:nvPr/>
        </p:nvSpPr>
        <p:spPr>
          <a:xfrm>
            <a:off x="224609" y="3911398"/>
            <a:ext cx="1432559"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Incrociatore</a:t>
            </a:r>
            <a:endParaRPr lang="en-US" dirty="0"/>
          </a:p>
        </p:txBody>
      </p:sp>
      <p:sp>
        <p:nvSpPr>
          <p:cNvPr id="27" name="Rettangolo 26">
            <a:extLst>
              <a:ext uri="{FF2B5EF4-FFF2-40B4-BE49-F238E27FC236}">
                <a16:creationId xmlns:a16="http://schemas.microsoft.com/office/drawing/2014/main" id="{C6E196F5-35C3-C15A-A220-9B83CB3AE6AA}"/>
              </a:ext>
            </a:extLst>
          </p:cNvPr>
          <p:cNvSpPr/>
          <p:nvPr/>
        </p:nvSpPr>
        <p:spPr>
          <a:xfrm>
            <a:off x="1786127" y="3917414"/>
            <a:ext cx="1215669" cy="721894"/>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Corazzata</a:t>
            </a:r>
            <a:endParaRPr lang="en-US" dirty="0"/>
          </a:p>
        </p:txBody>
      </p:sp>
      <p:cxnSp>
        <p:nvCxnSpPr>
          <p:cNvPr id="29" name="Connettore 2 28">
            <a:extLst>
              <a:ext uri="{FF2B5EF4-FFF2-40B4-BE49-F238E27FC236}">
                <a16:creationId xmlns:a16="http://schemas.microsoft.com/office/drawing/2014/main" id="{C12095B7-E9A5-0496-30AA-FD6C60070FFA}"/>
              </a:ext>
            </a:extLst>
          </p:cNvPr>
          <p:cNvCxnSpPr>
            <a:cxnSpLocks/>
          </p:cNvCxnSpPr>
          <p:nvPr/>
        </p:nvCxnSpPr>
        <p:spPr>
          <a:xfrm flipH="1">
            <a:off x="1128920" y="3711185"/>
            <a:ext cx="174741" cy="17028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1" name="Connettore 2 30">
            <a:extLst>
              <a:ext uri="{FF2B5EF4-FFF2-40B4-BE49-F238E27FC236}">
                <a16:creationId xmlns:a16="http://schemas.microsoft.com/office/drawing/2014/main" id="{D7E65F3F-11CD-4F07-59C1-49054E8D1AAD}"/>
              </a:ext>
            </a:extLst>
          </p:cNvPr>
          <p:cNvCxnSpPr>
            <a:cxnSpLocks/>
          </p:cNvCxnSpPr>
          <p:nvPr/>
        </p:nvCxnSpPr>
        <p:spPr>
          <a:xfrm>
            <a:off x="1955155" y="3680081"/>
            <a:ext cx="176940" cy="17915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0" name="Rettangolo 39">
            <a:extLst>
              <a:ext uri="{FF2B5EF4-FFF2-40B4-BE49-F238E27FC236}">
                <a16:creationId xmlns:a16="http://schemas.microsoft.com/office/drawing/2014/main" id="{FDFFD1BF-3B08-CFA4-B27B-848DEE1340DD}"/>
              </a:ext>
            </a:extLst>
          </p:cNvPr>
          <p:cNvSpPr/>
          <p:nvPr/>
        </p:nvSpPr>
        <p:spPr>
          <a:xfrm>
            <a:off x="8181213" y="1183565"/>
            <a:ext cx="2069431" cy="1082842"/>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Modulo AGENT</a:t>
            </a:r>
          </a:p>
          <a:p>
            <a:pPr algn="ctr"/>
            <a:r>
              <a:rPr lang="it-IT" dirty="0"/>
              <a:t>Top(</a:t>
            </a:r>
            <a:r>
              <a:rPr lang="it-IT" dirty="0" err="1"/>
              <a:t>x,y</a:t>
            </a:r>
            <a:r>
              <a:rPr lang="it-IT" dirty="0"/>
              <a:t>)</a:t>
            </a:r>
            <a:endParaRPr lang="en-US" dirty="0"/>
          </a:p>
        </p:txBody>
      </p:sp>
      <p:sp>
        <p:nvSpPr>
          <p:cNvPr id="41" name="Rettangolo 40">
            <a:extLst>
              <a:ext uri="{FF2B5EF4-FFF2-40B4-BE49-F238E27FC236}">
                <a16:creationId xmlns:a16="http://schemas.microsoft.com/office/drawing/2014/main" id="{A5C1615F-D327-5FC5-6EE5-0F7A4853906B}"/>
              </a:ext>
            </a:extLst>
          </p:cNvPr>
          <p:cNvSpPr/>
          <p:nvPr/>
        </p:nvSpPr>
        <p:spPr>
          <a:xfrm>
            <a:off x="8192764" y="2726031"/>
            <a:ext cx="1925053" cy="733926"/>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GestoreTop</a:t>
            </a:r>
            <a:endParaRPr lang="en-US" dirty="0"/>
          </a:p>
        </p:txBody>
      </p:sp>
      <p:cxnSp>
        <p:nvCxnSpPr>
          <p:cNvPr id="42" name="Connettore 2 41">
            <a:extLst>
              <a:ext uri="{FF2B5EF4-FFF2-40B4-BE49-F238E27FC236}">
                <a16:creationId xmlns:a16="http://schemas.microsoft.com/office/drawing/2014/main" id="{FF7C421B-345B-C8EC-BE6A-3E3833023761}"/>
              </a:ext>
            </a:extLst>
          </p:cNvPr>
          <p:cNvCxnSpPr>
            <a:cxnSpLocks/>
          </p:cNvCxnSpPr>
          <p:nvPr/>
        </p:nvCxnSpPr>
        <p:spPr>
          <a:xfrm>
            <a:off x="9143739" y="2266407"/>
            <a:ext cx="0" cy="4812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43" name="Rettangolo 42">
            <a:extLst>
              <a:ext uri="{FF2B5EF4-FFF2-40B4-BE49-F238E27FC236}">
                <a16:creationId xmlns:a16="http://schemas.microsoft.com/office/drawing/2014/main" id="{D5582418-4E6B-6635-60B8-4106C7669CAE}"/>
              </a:ext>
            </a:extLst>
          </p:cNvPr>
          <p:cNvSpPr/>
          <p:nvPr/>
        </p:nvSpPr>
        <p:spPr>
          <a:xfrm>
            <a:off x="6071772" y="3788724"/>
            <a:ext cx="2109441"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Cacciatorpediniere</a:t>
            </a:r>
            <a:endParaRPr lang="en-US" dirty="0"/>
          </a:p>
        </p:txBody>
      </p:sp>
      <p:sp>
        <p:nvSpPr>
          <p:cNvPr id="44" name="Rettangolo 43">
            <a:extLst>
              <a:ext uri="{FF2B5EF4-FFF2-40B4-BE49-F238E27FC236}">
                <a16:creationId xmlns:a16="http://schemas.microsoft.com/office/drawing/2014/main" id="{E814B19D-20E3-7E4B-3B7D-5BE8A1C5D180}"/>
              </a:ext>
            </a:extLst>
          </p:cNvPr>
          <p:cNvSpPr/>
          <p:nvPr/>
        </p:nvSpPr>
        <p:spPr>
          <a:xfrm>
            <a:off x="8461471" y="3768665"/>
            <a:ext cx="1387637"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Incrociatore</a:t>
            </a:r>
            <a:endParaRPr lang="en-US" dirty="0"/>
          </a:p>
        </p:txBody>
      </p:sp>
      <p:sp>
        <p:nvSpPr>
          <p:cNvPr id="45" name="Rettangolo 44">
            <a:extLst>
              <a:ext uri="{FF2B5EF4-FFF2-40B4-BE49-F238E27FC236}">
                <a16:creationId xmlns:a16="http://schemas.microsoft.com/office/drawing/2014/main" id="{97D004C3-1C33-3958-8BC2-98373691EED1}"/>
              </a:ext>
            </a:extLst>
          </p:cNvPr>
          <p:cNvSpPr/>
          <p:nvPr/>
        </p:nvSpPr>
        <p:spPr>
          <a:xfrm>
            <a:off x="10069140" y="3740276"/>
            <a:ext cx="2109441"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a:t>
            </a:r>
          </a:p>
          <a:p>
            <a:pPr algn="ctr"/>
            <a:r>
              <a:rPr lang="it-IT" dirty="0"/>
              <a:t>Corazzata</a:t>
            </a:r>
            <a:endParaRPr lang="en-US" dirty="0"/>
          </a:p>
        </p:txBody>
      </p:sp>
      <p:cxnSp>
        <p:nvCxnSpPr>
          <p:cNvPr id="46" name="Connettore 2 45">
            <a:extLst>
              <a:ext uri="{FF2B5EF4-FFF2-40B4-BE49-F238E27FC236}">
                <a16:creationId xmlns:a16="http://schemas.microsoft.com/office/drawing/2014/main" id="{42560AA9-2F9E-2AAC-8589-A3840E06372C}"/>
              </a:ext>
            </a:extLst>
          </p:cNvPr>
          <p:cNvCxnSpPr>
            <a:cxnSpLocks/>
          </p:cNvCxnSpPr>
          <p:nvPr/>
        </p:nvCxnSpPr>
        <p:spPr>
          <a:xfrm flipH="1">
            <a:off x="7835144" y="3523853"/>
            <a:ext cx="681310" cy="1880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Connettore 2 46">
            <a:extLst>
              <a:ext uri="{FF2B5EF4-FFF2-40B4-BE49-F238E27FC236}">
                <a16:creationId xmlns:a16="http://schemas.microsoft.com/office/drawing/2014/main" id="{2A8F9DB7-00B9-35DF-95CB-2DA6DF27EF13}"/>
              </a:ext>
            </a:extLst>
          </p:cNvPr>
          <p:cNvCxnSpPr>
            <a:cxnSpLocks/>
          </p:cNvCxnSpPr>
          <p:nvPr/>
        </p:nvCxnSpPr>
        <p:spPr>
          <a:xfrm>
            <a:off x="9155291" y="3523853"/>
            <a:ext cx="0" cy="1880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8" name="Connettore 2 47">
            <a:extLst>
              <a:ext uri="{FF2B5EF4-FFF2-40B4-BE49-F238E27FC236}">
                <a16:creationId xmlns:a16="http://schemas.microsoft.com/office/drawing/2014/main" id="{579A820F-C08B-B8FA-C54C-B4363CA1E2C6}"/>
              </a:ext>
            </a:extLst>
          </p:cNvPr>
          <p:cNvCxnSpPr>
            <a:cxnSpLocks/>
          </p:cNvCxnSpPr>
          <p:nvPr/>
        </p:nvCxnSpPr>
        <p:spPr>
          <a:xfrm>
            <a:off x="9763365" y="3523853"/>
            <a:ext cx="830178" cy="1525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9" name="Rettangolo 68">
            <a:extLst>
              <a:ext uri="{FF2B5EF4-FFF2-40B4-BE49-F238E27FC236}">
                <a16:creationId xmlns:a16="http://schemas.microsoft.com/office/drawing/2014/main" id="{7C3125FA-9FC6-627A-32E6-FCEF473E1F76}"/>
              </a:ext>
            </a:extLst>
          </p:cNvPr>
          <p:cNvSpPr/>
          <p:nvPr/>
        </p:nvSpPr>
        <p:spPr>
          <a:xfrm>
            <a:off x="3683543" y="3181620"/>
            <a:ext cx="2069431" cy="1082842"/>
          </a:xfrm>
          <a:prstGeom prst="rect">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it-IT" dirty="0"/>
              <a:t>Modulo AGENT</a:t>
            </a:r>
          </a:p>
          <a:p>
            <a:pPr algn="ctr"/>
            <a:r>
              <a:rPr lang="it-IT" dirty="0"/>
              <a:t>Bot(</a:t>
            </a:r>
            <a:r>
              <a:rPr lang="it-IT" dirty="0" err="1"/>
              <a:t>x,y</a:t>
            </a:r>
            <a:r>
              <a:rPr lang="it-IT" dirty="0"/>
              <a:t>)</a:t>
            </a:r>
            <a:endParaRPr lang="en-US" dirty="0"/>
          </a:p>
        </p:txBody>
      </p:sp>
      <p:sp>
        <p:nvSpPr>
          <p:cNvPr id="70" name="Rettangolo 69">
            <a:extLst>
              <a:ext uri="{FF2B5EF4-FFF2-40B4-BE49-F238E27FC236}">
                <a16:creationId xmlns:a16="http://schemas.microsoft.com/office/drawing/2014/main" id="{162A8DDC-C037-2908-6473-B176EB2310C0}"/>
              </a:ext>
            </a:extLst>
          </p:cNvPr>
          <p:cNvSpPr/>
          <p:nvPr/>
        </p:nvSpPr>
        <p:spPr>
          <a:xfrm>
            <a:off x="3695094" y="4724086"/>
            <a:ext cx="1925053" cy="733926"/>
          </a:xfrm>
          <a:prstGeom prst="rect">
            <a:avLst/>
          </a:prstGeom>
          <a:solidFill>
            <a:schemeClr val="accent3">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GestoreBot</a:t>
            </a:r>
            <a:endParaRPr lang="en-US" dirty="0"/>
          </a:p>
        </p:txBody>
      </p:sp>
      <p:cxnSp>
        <p:nvCxnSpPr>
          <p:cNvPr id="71" name="Connettore 2 70">
            <a:extLst>
              <a:ext uri="{FF2B5EF4-FFF2-40B4-BE49-F238E27FC236}">
                <a16:creationId xmlns:a16="http://schemas.microsoft.com/office/drawing/2014/main" id="{F907B917-248C-7DAE-E830-A1E1063439EF}"/>
              </a:ext>
            </a:extLst>
          </p:cNvPr>
          <p:cNvCxnSpPr>
            <a:cxnSpLocks/>
          </p:cNvCxnSpPr>
          <p:nvPr/>
        </p:nvCxnSpPr>
        <p:spPr>
          <a:xfrm>
            <a:off x="4646069" y="4264462"/>
            <a:ext cx="0" cy="48126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2" name="Rettangolo 71">
            <a:extLst>
              <a:ext uri="{FF2B5EF4-FFF2-40B4-BE49-F238E27FC236}">
                <a16:creationId xmlns:a16="http://schemas.microsoft.com/office/drawing/2014/main" id="{000FDF49-7B25-C13E-7D20-5605BDF25C49}"/>
              </a:ext>
            </a:extLst>
          </p:cNvPr>
          <p:cNvSpPr/>
          <p:nvPr/>
        </p:nvSpPr>
        <p:spPr>
          <a:xfrm>
            <a:off x="1440787" y="5738331"/>
            <a:ext cx="2103393"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Cacciatorpediniere</a:t>
            </a:r>
            <a:endParaRPr lang="en-US" dirty="0"/>
          </a:p>
        </p:txBody>
      </p:sp>
      <p:sp>
        <p:nvSpPr>
          <p:cNvPr id="73" name="Rettangolo 72">
            <a:extLst>
              <a:ext uri="{FF2B5EF4-FFF2-40B4-BE49-F238E27FC236}">
                <a16:creationId xmlns:a16="http://schemas.microsoft.com/office/drawing/2014/main" id="{27E54DA9-D665-C654-14AF-61B7359690E9}"/>
              </a:ext>
            </a:extLst>
          </p:cNvPr>
          <p:cNvSpPr/>
          <p:nvPr/>
        </p:nvSpPr>
        <p:spPr>
          <a:xfrm>
            <a:off x="4002763" y="5738331"/>
            <a:ext cx="1387637"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Incrociatore</a:t>
            </a:r>
            <a:endParaRPr lang="en-US" dirty="0"/>
          </a:p>
        </p:txBody>
      </p:sp>
      <p:sp>
        <p:nvSpPr>
          <p:cNvPr id="74" name="Rettangolo 73">
            <a:extLst>
              <a:ext uri="{FF2B5EF4-FFF2-40B4-BE49-F238E27FC236}">
                <a16:creationId xmlns:a16="http://schemas.microsoft.com/office/drawing/2014/main" id="{00C55BD5-0CEE-6E6D-6B3C-F31D211D2D3B}"/>
              </a:ext>
            </a:extLst>
          </p:cNvPr>
          <p:cNvSpPr/>
          <p:nvPr/>
        </p:nvSpPr>
        <p:spPr>
          <a:xfrm>
            <a:off x="5772380" y="5738331"/>
            <a:ext cx="2109441" cy="733926"/>
          </a:xfrm>
          <a:prstGeom prst="rect">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it-IT" dirty="0" err="1"/>
              <a:t>Piazz</a:t>
            </a:r>
            <a:r>
              <a:rPr lang="it-IT" dirty="0"/>
              <a:t>. </a:t>
            </a:r>
          </a:p>
          <a:p>
            <a:pPr algn="ctr"/>
            <a:r>
              <a:rPr lang="it-IT" dirty="0"/>
              <a:t>Corazzata</a:t>
            </a:r>
            <a:endParaRPr lang="en-US" dirty="0"/>
          </a:p>
        </p:txBody>
      </p:sp>
      <p:cxnSp>
        <p:nvCxnSpPr>
          <p:cNvPr id="75" name="Connettore 2 74">
            <a:extLst>
              <a:ext uri="{FF2B5EF4-FFF2-40B4-BE49-F238E27FC236}">
                <a16:creationId xmlns:a16="http://schemas.microsoft.com/office/drawing/2014/main" id="{9BCD6A92-CCB1-736A-D533-68F81E08C19A}"/>
              </a:ext>
            </a:extLst>
          </p:cNvPr>
          <p:cNvCxnSpPr>
            <a:cxnSpLocks/>
          </p:cNvCxnSpPr>
          <p:nvPr/>
        </p:nvCxnSpPr>
        <p:spPr>
          <a:xfrm flipH="1">
            <a:off x="3337474" y="5521908"/>
            <a:ext cx="681310" cy="1880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6" name="Connettore 2 75">
            <a:extLst>
              <a:ext uri="{FF2B5EF4-FFF2-40B4-BE49-F238E27FC236}">
                <a16:creationId xmlns:a16="http://schemas.microsoft.com/office/drawing/2014/main" id="{9A04E113-3AC6-99AC-1981-4C9920F69FF6}"/>
              </a:ext>
            </a:extLst>
          </p:cNvPr>
          <p:cNvCxnSpPr>
            <a:cxnSpLocks/>
          </p:cNvCxnSpPr>
          <p:nvPr/>
        </p:nvCxnSpPr>
        <p:spPr>
          <a:xfrm>
            <a:off x="4657621" y="5521908"/>
            <a:ext cx="0" cy="18803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7" name="Connettore 2 76">
            <a:extLst>
              <a:ext uri="{FF2B5EF4-FFF2-40B4-BE49-F238E27FC236}">
                <a16:creationId xmlns:a16="http://schemas.microsoft.com/office/drawing/2014/main" id="{B19BFAD6-445E-0D23-3150-D299B7737E72}"/>
              </a:ext>
            </a:extLst>
          </p:cNvPr>
          <p:cNvCxnSpPr>
            <a:cxnSpLocks/>
          </p:cNvCxnSpPr>
          <p:nvPr/>
        </p:nvCxnSpPr>
        <p:spPr>
          <a:xfrm>
            <a:off x="5265695" y="5521908"/>
            <a:ext cx="830178" cy="15252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itle 2">
            <a:extLst>
              <a:ext uri="{FF2B5EF4-FFF2-40B4-BE49-F238E27FC236}">
                <a16:creationId xmlns:a16="http://schemas.microsoft.com/office/drawing/2014/main" id="{D008774C-B5E2-4F40-2B2B-88D9FF2425FD}"/>
              </a:ext>
            </a:extLst>
          </p:cNvPr>
          <p:cNvSpPr>
            <a:spLocks noGrp="1"/>
          </p:cNvSpPr>
          <p:nvPr>
            <p:ph type="title"/>
          </p:nvPr>
        </p:nvSpPr>
        <p:spPr>
          <a:xfrm>
            <a:off x="849351" y="266677"/>
            <a:ext cx="10515600" cy="1018097"/>
          </a:xfrm>
        </p:spPr>
        <p:txBody>
          <a:bodyPr/>
          <a:lstStyle/>
          <a:p>
            <a:r>
              <a:rPr lang="en-US" dirty="0" err="1"/>
              <a:t>Gestione</a:t>
            </a:r>
            <a:r>
              <a:rPr lang="en-US" dirty="0"/>
              <a:t> </a:t>
            </a:r>
            <a:r>
              <a:rPr lang="en-US" dirty="0" err="1"/>
              <a:t>invocazioni</a:t>
            </a:r>
            <a:r>
              <a:rPr lang="en-US" dirty="0"/>
              <a:t> </a:t>
            </a:r>
            <a:r>
              <a:rPr lang="en-US" dirty="0" err="1"/>
              <a:t>dei</a:t>
            </a:r>
            <a:r>
              <a:rPr lang="en-US" dirty="0"/>
              <a:t>           moduli-</a:t>
            </a:r>
            <a:r>
              <a:rPr lang="en-US" dirty="0" err="1"/>
              <a:t>gestori</a:t>
            </a:r>
            <a:endParaRPr lang="en-US" dirty="0"/>
          </a:p>
        </p:txBody>
      </p:sp>
    </p:spTree>
    <p:extLst>
      <p:ext uri="{BB962C8B-B14F-4D97-AF65-F5344CB8AC3E}">
        <p14:creationId xmlns:p14="http://schemas.microsoft.com/office/powerpoint/2010/main" val="2847447133"/>
      </p:ext>
    </p:extLst>
  </p:cSld>
  <p:clrMapOvr>
    <a:masterClrMapping/>
  </p:clrMapOvr>
</p:sld>
</file>

<file path=ppt/theme/theme1.xml><?xml version="1.0" encoding="utf-8"?>
<a:theme xmlns:a="http://schemas.openxmlformats.org/drawingml/2006/main" name="Tema di Offic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{42293BA3-A903-4B44-BF5F-2A5759B12ABF}tf11936837_win32</Template>
  <TotalTime>1225</TotalTime>
  <Words>4993</Words>
  <Application>Microsoft Office PowerPoint</Application>
  <PresentationFormat>Widescreen</PresentationFormat>
  <Paragraphs>450</Paragraphs>
  <Slides>36</Slides>
  <Notes>1</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36</vt:i4>
      </vt:variant>
    </vt:vector>
  </HeadingPairs>
  <TitlesOfParts>
    <vt:vector size="46" baseType="lpstr">
      <vt:lpstr>Arial</vt:lpstr>
      <vt:lpstr>Arial Nova</vt:lpstr>
      <vt:lpstr>Biome</vt:lpstr>
      <vt:lpstr>Biome Light</vt:lpstr>
      <vt:lpstr>Calibri</vt:lpstr>
      <vt:lpstr>Cambria Math</vt:lpstr>
      <vt:lpstr>Courier New</vt:lpstr>
      <vt:lpstr>Segoe UI</vt:lpstr>
      <vt:lpstr>Wingdings</vt:lpstr>
      <vt:lpstr>Tema di Office</vt:lpstr>
      <vt:lpstr>PROGETTO CLIPS</vt:lpstr>
      <vt:lpstr>Obiettivo</vt:lpstr>
      <vt:lpstr>Griglia di gioco</vt:lpstr>
      <vt:lpstr>Vincoli da rispettare</vt:lpstr>
      <vt:lpstr>Introduzione</vt:lpstr>
      <vt:lpstr>Agente1-Random</vt:lpstr>
      <vt:lpstr>Agente-2 Modellazione della conoscenza</vt:lpstr>
      <vt:lpstr>Agente-2 Fase1</vt:lpstr>
      <vt:lpstr>Gestione invocazioni dei           moduli-gestori</vt:lpstr>
      <vt:lpstr>Presentazione standard di PowerPoint</vt:lpstr>
      <vt:lpstr>Regole di Expertise di AGENT                                                                                    per gestire il fatto iniziale (k-cell (x ?x) (y ?y) (content top))</vt:lpstr>
      <vt:lpstr>Templates di GestoreTop</vt:lpstr>
      <vt:lpstr>Regola di GestoreTop</vt:lpstr>
      <vt:lpstr>Template e regole di expertise di PIAZZAMENTO_CORAZZATA_TOP </vt:lpstr>
      <vt:lpstr>Regola di GestoreTop per far partire la gestione dell'unguess</vt:lpstr>
      <vt:lpstr>Presentazione standard di PowerPoint</vt:lpstr>
      <vt:lpstr>Presentazione standard di PowerPoint</vt:lpstr>
      <vt:lpstr>Gestori rimanenti..</vt:lpstr>
      <vt:lpstr>regole di expertise di PIAZZAMENTO_CORAZZATA_MIDDLE</vt:lpstr>
      <vt:lpstr>Calcolo scores</vt:lpstr>
      <vt:lpstr>Presentazione standard di PowerPoint</vt:lpstr>
      <vt:lpstr>Agente-2 Fase2</vt:lpstr>
      <vt:lpstr>Regole di experties di Gestore_Fase_2..</vt:lpstr>
      <vt:lpstr>Regole di experties di Gestore_Fase_2..</vt:lpstr>
      <vt:lpstr>Note conclusive sul modulo AGENT..</vt:lpstr>
      <vt:lpstr>Agente-3</vt:lpstr>
      <vt:lpstr>Test eseguiti</vt:lpstr>
      <vt:lpstr>Risultati Mappa 1 – Senza conoscenza iniziale</vt:lpstr>
      <vt:lpstr>Risultati Mappa 1 – con 3 celle conosciute</vt:lpstr>
      <vt:lpstr>Risultati Mappa 1 – con 5 celle conosciute</vt:lpstr>
      <vt:lpstr>Risultati Mappa 2 – senza conoscenza iniziale</vt:lpstr>
      <vt:lpstr>Risultati Mappa 2 – con 3 celle conosciute</vt:lpstr>
      <vt:lpstr>Risultati Mappa 2 – con 5 celle conosciute</vt:lpstr>
      <vt:lpstr>Conclusioni-1</vt:lpstr>
      <vt:lpstr>Conclusioni-2</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Michele Metta</dc:creator>
  <cp:lastModifiedBy>Michele Metta</cp:lastModifiedBy>
  <cp:revision>321</cp:revision>
  <dcterms:created xsi:type="dcterms:W3CDTF">2024-01-12T19:15:42Z</dcterms:created>
  <dcterms:modified xsi:type="dcterms:W3CDTF">2024-02-01T15:10:03Z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